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48" r:id="rId2"/>
  </p:sldMasterIdLst>
  <p:notesMasterIdLst>
    <p:notesMasterId r:id="rId12"/>
  </p:notesMasterIdLst>
  <p:sldIdLst>
    <p:sldId id="513" r:id="rId3"/>
    <p:sldId id="1462" r:id="rId4"/>
    <p:sldId id="1485" r:id="rId5"/>
    <p:sldId id="1473" r:id="rId6"/>
    <p:sldId id="1468" r:id="rId7"/>
    <p:sldId id="1487" r:id="rId8"/>
    <p:sldId id="1482" r:id="rId9"/>
    <p:sldId id="1486" r:id="rId10"/>
    <p:sldId id="1450" r:id="rId1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9B4B00-B412-25E6-73A2-A77A83C57643}" name="DeMille, Sara" initials="DS" userId="S::sara.demille@vicinityenergy.us::fff54a1c-e7b5-4529-b630-926f85b6daf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B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8A38DD-6558-8244-BBD0-F252635FAE43}" v="161" dt="2023-02-08T21:51:05.7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4"/>
  </p:normalViewPr>
  <p:slideViewPr>
    <p:cSldViewPr snapToGrid="0">
      <p:cViewPr varScale="1">
        <p:scale>
          <a:sx n="104" d="100"/>
          <a:sy n="104" d="100"/>
        </p:scale>
        <p:origin x="89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D1AEA0EF-1C83-4146-8795-ACBBCD7C75A1}" type="datetimeFigureOut">
              <a:rPr lang="en-US" smtClean="0"/>
              <a:t>2/9/23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D785ECBC-050C-41BD-AC0A-019DCC948139}" type="slidenum">
              <a:rPr lang="en-US" smtClean="0"/>
              <a:t>‹#›</a:t>
            </a:fld>
            <a:endParaRPr lang="en-US"/>
          </a:p>
        </p:txBody>
      </p:sp>
    </p:spTree>
    <p:extLst>
      <p:ext uri="{BB962C8B-B14F-4D97-AF65-F5344CB8AC3E}">
        <p14:creationId xmlns:p14="http://schemas.microsoft.com/office/powerpoint/2010/main" val="3439763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1281113"/>
            <a:ext cx="6148388" cy="34591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F037DF-5D47-754B-994B-EA15AA1579FD}" type="slidenum">
              <a:rPr lang="en-US" smtClean="0"/>
              <a:t>1</a:t>
            </a:fld>
            <a:endParaRPr lang="en-US"/>
          </a:p>
        </p:txBody>
      </p:sp>
    </p:spTree>
    <p:extLst>
      <p:ext uri="{BB962C8B-B14F-4D97-AF65-F5344CB8AC3E}">
        <p14:creationId xmlns:p14="http://schemas.microsoft.com/office/powerpoint/2010/main" val="2575057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F037DF-5D47-754B-994B-EA15AA1579FD}" type="slidenum">
              <a:rPr lang="en-US" smtClean="0"/>
              <a:t>2</a:t>
            </a:fld>
            <a:endParaRPr lang="en-US"/>
          </a:p>
        </p:txBody>
      </p:sp>
    </p:spTree>
    <p:extLst>
      <p:ext uri="{BB962C8B-B14F-4D97-AF65-F5344CB8AC3E}">
        <p14:creationId xmlns:p14="http://schemas.microsoft.com/office/powerpoint/2010/main" val="2551497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85ECBC-050C-41BD-AC0A-019DCC948139}" type="slidenum">
              <a:rPr lang="en-US" smtClean="0"/>
              <a:t>3</a:t>
            </a:fld>
            <a:endParaRPr lang="en-US"/>
          </a:p>
        </p:txBody>
      </p:sp>
    </p:spTree>
    <p:extLst>
      <p:ext uri="{BB962C8B-B14F-4D97-AF65-F5344CB8AC3E}">
        <p14:creationId xmlns:p14="http://schemas.microsoft.com/office/powerpoint/2010/main" val="1999436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85ECBC-050C-41BD-AC0A-019DCC948139}" type="slidenum">
              <a:rPr lang="en-US" smtClean="0"/>
              <a:t>7</a:t>
            </a:fld>
            <a:endParaRPr lang="en-US"/>
          </a:p>
        </p:txBody>
      </p:sp>
    </p:spTree>
    <p:extLst>
      <p:ext uri="{BB962C8B-B14F-4D97-AF65-F5344CB8AC3E}">
        <p14:creationId xmlns:p14="http://schemas.microsoft.com/office/powerpoint/2010/main" val="715456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8C63D-B32F-48AB-8980-F010CBEE8E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039E67-4B6E-4145-8061-4438113C0F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2D9C95-C13E-4D66-92E1-BFFF746319E9}"/>
              </a:ext>
            </a:extLst>
          </p:cNvPr>
          <p:cNvSpPr>
            <a:spLocks noGrp="1"/>
          </p:cNvSpPr>
          <p:nvPr>
            <p:ph type="dt" sz="half" idx="10"/>
          </p:nvPr>
        </p:nvSpPr>
        <p:spPr/>
        <p:txBody>
          <a:bodyPr/>
          <a:lstStyle/>
          <a:p>
            <a:fld id="{415B7E30-C102-40A1-A074-7437347A4C3C}" type="datetimeFigureOut">
              <a:rPr lang="en-US" smtClean="0"/>
              <a:t>2/9/23</a:t>
            </a:fld>
            <a:endParaRPr lang="en-US"/>
          </a:p>
        </p:txBody>
      </p:sp>
      <p:sp>
        <p:nvSpPr>
          <p:cNvPr id="5" name="Footer Placeholder 4">
            <a:extLst>
              <a:ext uri="{FF2B5EF4-FFF2-40B4-BE49-F238E27FC236}">
                <a16:creationId xmlns:a16="http://schemas.microsoft.com/office/drawing/2014/main" id="{D3330C53-853C-426C-AEA6-0AA26DB287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DF9D0A-F2DC-439A-88DC-91AAFAD008A9}"/>
              </a:ext>
            </a:extLst>
          </p:cNvPr>
          <p:cNvSpPr>
            <a:spLocks noGrp="1"/>
          </p:cNvSpPr>
          <p:nvPr>
            <p:ph type="sldNum" sz="quarter" idx="12"/>
          </p:nvPr>
        </p:nvSpPr>
        <p:spPr/>
        <p:txBody>
          <a:bodyPr/>
          <a:lstStyle/>
          <a:p>
            <a:fld id="{14A853CC-1406-48A5-8CCA-FFADD387AB93}" type="slidenum">
              <a:rPr lang="en-US" smtClean="0"/>
              <a:t>‹#›</a:t>
            </a:fld>
            <a:endParaRPr lang="en-US"/>
          </a:p>
        </p:txBody>
      </p:sp>
    </p:spTree>
    <p:extLst>
      <p:ext uri="{BB962C8B-B14F-4D97-AF65-F5344CB8AC3E}">
        <p14:creationId xmlns:p14="http://schemas.microsoft.com/office/powerpoint/2010/main" val="2796050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52484-77EB-4FAE-8D6B-10AA513FA0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90234A-B60D-45E7-BA0D-BF99162418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C1ABDB-5A8A-463A-ABE7-EF30949C748B}"/>
              </a:ext>
            </a:extLst>
          </p:cNvPr>
          <p:cNvSpPr>
            <a:spLocks noGrp="1"/>
          </p:cNvSpPr>
          <p:nvPr>
            <p:ph type="dt" sz="half" idx="10"/>
          </p:nvPr>
        </p:nvSpPr>
        <p:spPr/>
        <p:txBody>
          <a:bodyPr/>
          <a:lstStyle/>
          <a:p>
            <a:fld id="{415B7E30-C102-40A1-A074-7437347A4C3C}" type="datetimeFigureOut">
              <a:rPr lang="en-US" smtClean="0"/>
              <a:t>2/9/23</a:t>
            </a:fld>
            <a:endParaRPr lang="en-US"/>
          </a:p>
        </p:txBody>
      </p:sp>
      <p:sp>
        <p:nvSpPr>
          <p:cNvPr id="5" name="Footer Placeholder 4">
            <a:extLst>
              <a:ext uri="{FF2B5EF4-FFF2-40B4-BE49-F238E27FC236}">
                <a16:creationId xmlns:a16="http://schemas.microsoft.com/office/drawing/2014/main" id="{DB6F4318-96EA-40A5-8D14-C2C1B27D85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403D62-037D-4077-A940-9040D1E249CA}"/>
              </a:ext>
            </a:extLst>
          </p:cNvPr>
          <p:cNvSpPr>
            <a:spLocks noGrp="1"/>
          </p:cNvSpPr>
          <p:nvPr>
            <p:ph type="sldNum" sz="quarter" idx="12"/>
          </p:nvPr>
        </p:nvSpPr>
        <p:spPr/>
        <p:txBody>
          <a:bodyPr/>
          <a:lstStyle/>
          <a:p>
            <a:fld id="{14A853CC-1406-48A5-8CCA-FFADD387AB93}" type="slidenum">
              <a:rPr lang="en-US" smtClean="0"/>
              <a:t>‹#›</a:t>
            </a:fld>
            <a:endParaRPr lang="en-US"/>
          </a:p>
        </p:txBody>
      </p:sp>
    </p:spTree>
    <p:extLst>
      <p:ext uri="{BB962C8B-B14F-4D97-AF65-F5344CB8AC3E}">
        <p14:creationId xmlns:p14="http://schemas.microsoft.com/office/powerpoint/2010/main" val="1491161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8240D4-EF13-471C-AB2A-3B08BA02E2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743D06-DABB-4449-B697-01CC51DE73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7916A2-2B4A-4667-BE13-FF65086C7EDF}"/>
              </a:ext>
            </a:extLst>
          </p:cNvPr>
          <p:cNvSpPr>
            <a:spLocks noGrp="1"/>
          </p:cNvSpPr>
          <p:nvPr>
            <p:ph type="dt" sz="half" idx="10"/>
          </p:nvPr>
        </p:nvSpPr>
        <p:spPr/>
        <p:txBody>
          <a:bodyPr/>
          <a:lstStyle/>
          <a:p>
            <a:fld id="{415B7E30-C102-40A1-A074-7437347A4C3C}" type="datetimeFigureOut">
              <a:rPr lang="en-US" smtClean="0"/>
              <a:t>2/9/23</a:t>
            </a:fld>
            <a:endParaRPr lang="en-US"/>
          </a:p>
        </p:txBody>
      </p:sp>
      <p:sp>
        <p:nvSpPr>
          <p:cNvPr id="5" name="Footer Placeholder 4">
            <a:extLst>
              <a:ext uri="{FF2B5EF4-FFF2-40B4-BE49-F238E27FC236}">
                <a16:creationId xmlns:a16="http://schemas.microsoft.com/office/drawing/2014/main" id="{70DDD4C7-F528-4B5F-81DA-4045C9904D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1484C6-3A1B-4B83-986D-4DFF675E28FE}"/>
              </a:ext>
            </a:extLst>
          </p:cNvPr>
          <p:cNvSpPr>
            <a:spLocks noGrp="1"/>
          </p:cNvSpPr>
          <p:nvPr>
            <p:ph type="sldNum" sz="quarter" idx="12"/>
          </p:nvPr>
        </p:nvSpPr>
        <p:spPr/>
        <p:txBody>
          <a:bodyPr/>
          <a:lstStyle/>
          <a:p>
            <a:fld id="{14A853CC-1406-48A5-8CCA-FFADD387AB93}" type="slidenum">
              <a:rPr lang="en-US" smtClean="0"/>
              <a:t>‹#›</a:t>
            </a:fld>
            <a:endParaRPr lang="en-US"/>
          </a:p>
        </p:txBody>
      </p:sp>
    </p:spTree>
    <p:extLst>
      <p:ext uri="{BB962C8B-B14F-4D97-AF65-F5344CB8AC3E}">
        <p14:creationId xmlns:p14="http://schemas.microsoft.com/office/powerpoint/2010/main" val="3078525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2247DAF-2BE0-5048-838A-1694EFC8AAB9}"/>
              </a:ext>
            </a:extLst>
          </p:cNvPr>
          <p:cNvPicPr>
            <a:picLocks noChangeAspect="1"/>
          </p:cNvPicPr>
          <p:nvPr userDrawn="1"/>
        </p:nvPicPr>
        <p:blipFill rotWithShape="1">
          <a:blip r:embed="rId2"/>
          <a:srcRect r="57902" b="38834"/>
          <a:stretch/>
        </p:blipFill>
        <p:spPr>
          <a:xfrm>
            <a:off x="0" y="0"/>
            <a:ext cx="4106139" cy="4474464"/>
          </a:xfrm>
          <a:prstGeom prst="rect">
            <a:avLst/>
          </a:prstGeom>
        </p:spPr>
      </p:pic>
      <p:sp>
        <p:nvSpPr>
          <p:cNvPr id="2" name="Title 1"/>
          <p:cNvSpPr>
            <a:spLocks noGrp="1"/>
          </p:cNvSpPr>
          <p:nvPr>
            <p:ph type="ctrTitle"/>
          </p:nvPr>
        </p:nvSpPr>
        <p:spPr>
          <a:xfrm>
            <a:off x="5023104" y="1704452"/>
            <a:ext cx="6609104" cy="833008"/>
          </a:xfrm>
          <a:prstGeom prst="rect">
            <a:avLst/>
          </a:prstGeom>
        </p:spPr>
        <p:txBody>
          <a:bodyPr anchor="b">
            <a:normAutofit/>
          </a:bodyPr>
          <a:lstStyle>
            <a:lvl1pPr algn="l">
              <a:lnSpc>
                <a:spcPct val="100000"/>
              </a:lnSpc>
              <a:defRPr sz="3200" b="1">
                <a:solidFill>
                  <a:schemeClr val="tx1">
                    <a:lumMod val="75000"/>
                    <a:lumOff val="25000"/>
                  </a:schemeClr>
                </a:solidFill>
              </a:defRPr>
            </a:lvl1pPr>
          </a:lstStyle>
          <a:p>
            <a:r>
              <a:rPr lang="en-US"/>
              <a:t>Click to edit Master title style</a:t>
            </a:r>
          </a:p>
        </p:txBody>
      </p:sp>
      <p:sp>
        <p:nvSpPr>
          <p:cNvPr id="3" name="Subtitle 2"/>
          <p:cNvSpPr>
            <a:spLocks noGrp="1"/>
          </p:cNvSpPr>
          <p:nvPr>
            <p:ph type="subTitle" idx="1"/>
          </p:nvPr>
        </p:nvSpPr>
        <p:spPr>
          <a:xfrm>
            <a:off x="5023104" y="2644141"/>
            <a:ext cx="6609105" cy="1015683"/>
          </a:xfrm>
          <a:prstGeom prst="rect">
            <a:avLst/>
          </a:prstGeom>
        </p:spPr>
        <p:txBody>
          <a:bodyPr>
            <a:noAutofit/>
          </a:bodyPr>
          <a:lstStyle>
            <a:lvl1pPr marL="0" indent="0" algn="l">
              <a:lnSpc>
                <a:spcPct val="100000"/>
              </a:lnSpc>
              <a:buNone/>
              <a:defRPr sz="2667" b="0">
                <a:solidFill>
                  <a:srgbClr val="006B35"/>
                </a:solidFill>
              </a:defRPr>
            </a:lvl1pPr>
            <a:lvl2pPr marL="609570" indent="0" algn="ctr">
              <a:buNone/>
              <a:defRPr sz="2667"/>
            </a:lvl2pPr>
            <a:lvl3pPr marL="1219139" indent="0" algn="ctr">
              <a:buNone/>
              <a:defRPr sz="2400"/>
            </a:lvl3pPr>
            <a:lvl4pPr marL="1828709" indent="0" algn="ctr">
              <a:buNone/>
              <a:defRPr sz="2133"/>
            </a:lvl4pPr>
            <a:lvl5pPr marL="2438278" indent="0" algn="ctr">
              <a:buNone/>
              <a:defRPr sz="2133"/>
            </a:lvl5pPr>
            <a:lvl6pPr marL="3047848" indent="0" algn="ctr">
              <a:buNone/>
              <a:defRPr sz="2133"/>
            </a:lvl6pPr>
            <a:lvl7pPr marL="3657417" indent="0" algn="ctr">
              <a:buNone/>
              <a:defRPr sz="2133"/>
            </a:lvl7pPr>
            <a:lvl8pPr marL="4266987" indent="0" algn="ctr">
              <a:buNone/>
              <a:defRPr sz="2133"/>
            </a:lvl8pPr>
            <a:lvl9pPr marL="4876557" indent="0" algn="ctr">
              <a:buNone/>
              <a:defRPr sz="2133"/>
            </a:lvl9pPr>
          </a:lstStyle>
          <a:p>
            <a:r>
              <a:rPr lang="en-US"/>
              <a:t>Click to edit Master subtitle style</a:t>
            </a:r>
          </a:p>
        </p:txBody>
      </p:sp>
      <p:pic>
        <p:nvPicPr>
          <p:cNvPr id="8" name="Picture 7">
            <a:extLst>
              <a:ext uri="{FF2B5EF4-FFF2-40B4-BE49-F238E27FC236}">
                <a16:creationId xmlns:a16="http://schemas.microsoft.com/office/drawing/2014/main" id="{300B20C8-AC40-8C45-83FC-830A5D0C0DD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188068" y="5676714"/>
            <a:ext cx="2444141" cy="432817"/>
          </a:xfrm>
          <a:prstGeom prst="rect">
            <a:avLst/>
          </a:prstGeom>
        </p:spPr>
      </p:pic>
    </p:spTree>
    <p:extLst>
      <p:ext uri="{BB962C8B-B14F-4D97-AF65-F5344CB8AC3E}">
        <p14:creationId xmlns:p14="http://schemas.microsoft.com/office/powerpoint/2010/main" val="390272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0FFFF9-A3D9-A648-B658-3433BB6843C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5181600" y="2555984"/>
            <a:ext cx="6400800" cy="2865120"/>
          </a:xfrm>
          <a:prstGeom prst="rect">
            <a:avLst/>
          </a:prstGeom>
        </p:spPr>
        <p:txBody>
          <a:bodyPr anchor="t"/>
          <a:lstStyle>
            <a:lvl1pPr>
              <a:lnSpc>
                <a:spcPct val="100000"/>
              </a:lnSpc>
              <a:defRPr sz="3600">
                <a:solidFill>
                  <a:schemeClr val="bg1"/>
                </a:solidFill>
              </a:defRPr>
            </a:lvl1pPr>
          </a:lstStyle>
          <a:p>
            <a:r>
              <a:rPr lang="en-US"/>
              <a:t>Click to edit Master title style</a:t>
            </a:r>
          </a:p>
        </p:txBody>
      </p:sp>
    </p:spTree>
    <p:extLst>
      <p:ext uri="{BB962C8B-B14F-4D97-AF65-F5344CB8AC3E}">
        <p14:creationId xmlns:p14="http://schemas.microsoft.com/office/powerpoint/2010/main" val="329143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6833" y="492652"/>
            <a:ext cx="11316371" cy="524181"/>
          </a:xfrm>
          <a:prstGeom prst="rect">
            <a:avLst/>
          </a:prstGeom>
        </p:spPr>
        <p:txBody>
          <a:bodyPr>
            <a:normAutofit/>
          </a:bodyPr>
          <a:lstStyle>
            <a:lvl1pPr>
              <a:defRPr sz="2667" b="1">
                <a:solidFill>
                  <a:schemeClr val="tx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86833" y="1672046"/>
            <a:ext cx="11318271" cy="4365897"/>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71C6F07E-0FC0-4F4B-A875-25393AD0DFA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211544" y="6179793"/>
            <a:ext cx="1593560" cy="282193"/>
          </a:xfrm>
          <a:prstGeom prst="rect">
            <a:avLst/>
          </a:prstGeom>
        </p:spPr>
      </p:pic>
      <p:sp>
        <p:nvSpPr>
          <p:cNvPr id="13" name="Text Placeholder 12">
            <a:extLst>
              <a:ext uri="{FF2B5EF4-FFF2-40B4-BE49-F238E27FC236}">
                <a16:creationId xmlns:a16="http://schemas.microsoft.com/office/drawing/2014/main" id="{1A81C8D9-4913-7644-9BB3-D7C5DE18288A}"/>
              </a:ext>
            </a:extLst>
          </p:cNvPr>
          <p:cNvSpPr>
            <a:spLocks noGrp="1"/>
          </p:cNvSpPr>
          <p:nvPr>
            <p:ph type="body" sz="quarter" idx="13" hasCustomPrompt="1"/>
          </p:nvPr>
        </p:nvSpPr>
        <p:spPr>
          <a:xfrm>
            <a:off x="486834" y="1016001"/>
            <a:ext cx="11318269" cy="342900"/>
          </a:xfrm>
          <a:prstGeom prst="rect">
            <a:avLst/>
          </a:prstGeom>
        </p:spPr>
        <p:txBody>
          <a:bodyPr>
            <a:noAutofit/>
          </a:bodyPr>
          <a:lstStyle>
            <a:lvl1pPr marL="0" indent="0">
              <a:buNone/>
              <a:defRPr sz="1867">
                <a:solidFill>
                  <a:srgbClr val="006B35"/>
                </a:solidFill>
              </a:defRPr>
            </a:lvl1pPr>
          </a:lstStyle>
          <a:p>
            <a:pPr lvl="0"/>
            <a:r>
              <a:rPr lang="en-US"/>
              <a:t>Click to edit Master subtitle style</a:t>
            </a:r>
          </a:p>
        </p:txBody>
      </p:sp>
      <p:sp>
        <p:nvSpPr>
          <p:cNvPr id="14" name="Rectangle 13">
            <a:extLst>
              <a:ext uri="{FF2B5EF4-FFF2-40B4-BE49-F238E27FC236}">
                <a16:creationId xmlns:a16="http://schemas.microsoft.com/office/drawing/2014/main" id="{EA15BF0D-7457-CB4F-AB1D-22D216D55305}"/>
              </a:ext>
            </a:extLst>
          </p:cNvPr>
          <p:cNvSpPr/>
          <p:nvPr userDrawn="1"/>
        </p:nvSpPr>
        <p:spPr>
          <a:xfrm>
            <a:off x="0" y="6746240"/>
            <a:ext cx="12192000" cy="111760"/>
          </a:xfrm>
          <a:prstGeom prst="rect">
            <a:avLst/>
          </a:prstGeom>
          <a:gradFill flip="none" rotWithShape="1">
            <a:gsLst>
              <a:gs pos="0">
                <a:srgbClr val="41AB09"/>
              </a:gs>
              <a:gs pos="100000">
                <a:srgbClr val="006B35"/>
              </a:gs>
            </a:gsLst>
            <a:lin ang="16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404267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Content and Ima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A8681A-0241-49F9-8731-6B213ED26102}"/>
              </a:ext>
            </a:extLst>
          </p:cNvPr>
          <p:cNvPicPr>
            <a:picLocks noChangeAspect="1"/>
          </p:cNvPicPr>
          <p:nvPr userDrawn="1"/>
        </p:nvPicPr>
        <p:blipFill rotWithShape="1">
          <a:blip r:embed="rId2"/>
          <a:srcRect b="87515"/>
          <a:stretch/>
        </p:blipFill>
        <p:spPr>
          <a:xfrm>
            <a:off x="0" y="1"/>
            <a:ext cx="12192000" cy="856211"/>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257302"/>
            <a:ext cx="5181600" cy="4800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95F4A9F-8A87-104D-BC76-8278E4B97D12}" type="slidenum">
              <a:rPr lang="en-US" smtClean="0"/>
              <a:t>‹#›</a:t>
            </a:fld>
            <a:endParaRPr lang="en-US"/>
          </a:p>
        </p:txBody>
      </p:sp>
      <p:sp>
        <p:nvSpPr>
          <p:cNvPr id="12" name="Picture Placeholder 11">
            <a:extLst>
              <a:ext uri="{FF2B5EF4-FFF2-40B4-BE49-F238E27FC236}">
                <a16:creationId xmlns:a16="http://schemas.microsoft.com/office/drawing/2014/main" id="{7CA9A4A5-0562-964D-91D0-4EF1FF2D9E03}"/>
              </a:ext>
            </a:extLst>
          </p:cNvPr>
          <p:cNvSpPr>
            <a:spLocks noGrp="1"/>
          </p:cNvSpPr>
          <p:nvPr>
            <p:ph type="pic" sz="quarter" idx="14"/>
          </p:nvPr>
        </p:nvSpPr>
        <p:spPr>
          <a:xfrm>
            <a:off x="6400800" y="1257300"/>
            <a:ext cx="5181600" cy="3886200"/>
          </a:xfrm>
          <a:prstGeom prst="roundRect">
            <a:avLst>
              <a:gd name="adj" fmla="val 8381"/>
            </a:avLst>
          </a:prstGeom>
          <a:solidFill>
            <a:schemeClr val="bg2"/>
          </a:solidFill>
        </p:spPr>
        <p:txBody>
          <a:bodyPr/>
          <a:lstStyle>
            <a:lvl1pPr marL="0" indent="0">
              <a:buNone/>
              <a:defRPr sz="1000"/>
            </a:lvl1pPr>
          </a:lstStyle>
          <a:p>
            <a:endParaRPr lang="en-US"/>
          </a:p>
        </p:txBody>
      </p:sp>
    </p:spTree>
    <p:extLst>
      <p:ext uri="{BB962C8B-B14F-4D97-AF65-F5344CB8AC3E}">
        <p14:creationId xmlns:p14="http://schemas.microsoft.com/office/powerpoint/2010/main" val="1228949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91DC8-B37C-76E8-28F7-68071C4B38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985F2F-602C-0F64-291C-4B604E04D8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08DD0B-7BC0-0055-621B-14EFBD506060}"/>
              </a:ext>
            </a:extLst>
          </p:cNvPr>
          <p:cNvSpPr>
            <a:spLocks noGrp="1"/>
          </p:cNvSpPr>
          <p:nvPr>
            <p:ph type="dt" sz="half" idx="10"/>
          </p:nvPr>
        </p:nvSpPr>
        <p:spPr/>
        <p:txBody>
          <a:bodyPr/>
          <a:lstStyle/>
          <a:p>
            <a:fld id="{AF24ABFF-CCB7-4CC6-A208-416B5FBE753A}" type="datetimeFigureOut">
              <a:rPr lang="en-US" smtClean="0"/>
              <a:t>2/9/23</a:t>
            </a:fld>
            <a:endParaRPr lang="en-US"/>
          </a:p>
        </p:txBody>
      </p:sp>
      <p:sp>
        <p:nvSpPr>
          <p:cNvPr id="5" name="Footer Placeholder 4">
            <a:extLst>
              <a:ext uri="{FF2B5EF4-FFF2-40B4-BE49-F238E27FC236}">
                <a16:creationId xmlns:a16="http://schemas.microsoft.com/office/drawing/2014/main" id="{BA3E88A2-61C9-B0B0-536B-7ADE22CB66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A766D4-F85C-785D-CDDC-4C7BC0C0C0AF}"/>
              </a:ext>
            </a:extLst>
          </p:cNvPr>
          <p:cNvSpPr>
            <a:spLocks noGrp="1"/>
          </p:cNvSpPr>
          <p:nvPr>
            <p:ph type="sldNum" sz="quarter" idx="12"/>
          </p:nvPr>
        </p:nvSpPr>
        <p:spPr/>
        <p:txBody>
          <a:bodyPr/>
          <a:lstStyle/>
          <a:p>
            <a:fld id="{649EC29B-A8E8-4883-B3A3-B4C4541617ED}" type="slidenum">
              <a:rPr lang="en-US" smtClean="0"/>
              <a:t>‹#›</a:t>
            </a:fld>
            <a:endParaRPr lang="en-US"/>
          </a:p>
        </p:txBody>
      </p:sp>
    </p:spTree>
    <p:extLst>
      <p:ext uri="{BB962C8B-B14F-4D97-AF65-F5344CB8AC3E}">
        <p14:creationId xmlns:p14="http://schemas.microsoft.com/office/powerpoint/2010/main" val="210177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6A0CC-80FF-0332-D51E-7BE4530AF5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184E91-DCA4-B592-E0F8-64FE8AED6B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8691D9-7EED-6497-DDD3-56A54B0609D9}"/>
              </a:ext>
            </a:extLst>
          </p:cNvPr>
          <p:cNvSpPr>
            <a:spLocks noGrp="1"/>
          </p:cNvSpPr>
          <p:nvPr>
            <p:ph type="dt" sz="half" idx="10"/>
          </p:nvPr>
        </p:nvSpPr>
        <p:spPr/>
        <p:txBody>
          <a:bodyPr/>
          <a:lstStyle/>
          <a:p>
            <a:fld id="{AF24ABFF-CCB7-4CC6-A208-416B5FBE753A}" type="datetimeFigureOut">
              <a:rPr lang="en-US" smtClean="0"/>
              <a:t>2/9/23</a:t>
            </a:fld>
            <a:endParaRPr lang="en-US"/>
          </a:p>
        </p:txBody>
      </p:sp>
      <p:sp>
        <p:nvSpPr>
          <p:cNvPr id="5" name="Footer Placeholder 4">
            <a:extLst>
              <a:ext uri="{FF2B5EF4-FFF2-40B4-BE49-F238E27FC236}">
                <a16:creationId xmlns:a16="http://schemas.microsoft.com/office/drawing/2014/main" id="{1B92CB63-7CDC-C2EB-E9F1-6110AFB841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817055-1F2A-57D5-7273-0139B265AF3E}"/>
              </a:ext>
            </a:extLst>
          </p:cNvPr>
          <p:cNvSpPr>
            <a:spLocks noGrp="1"/>
          </p:cNvSpPr>
          <p:nvPr>
            <p:ph type="sldNum" sz="quarter" idx="12"/>
          </p:nvPr>
        </p:nvSpPr>
        <p:spPr/>
        <p:txBody>
          <a:bodyPr/>
          <a:lstStyle/>
          <a:p>
            <a:fld id="{649EC29B-A8E8-4883-B3A3-B4C4541617ED}" type="slidenum">
              <a:rPr lang="en-US" smtClean="0"/>
              <a:t>‹#›</a:t>
            </a:fld>
            <a:endParaRPr lang="en-US"/>
          </a:p>
        </p:txBody>
      </p:sp>
    </p:spTree>
    <p:extLst>
      <p:ext uri="{BB962C8B-B14F-4D97-AF65-F5344CB8AC3E}">
        <p14:creationId xmlns:p14="http://schemas.microsoft.com/office/powerpoint/2010/main" val="3271484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19470-51D0-6374-7719-3677CC76C0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153F5A-5616-76AA-3F14-01711A728A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316C6F-F23A-05BE-DADF-5E9948F3EB6B}"/>
              </a:ext>
            </a:extLst>
          </p:cNvPr>
          <p:cNvSpPr>
            <a:spLocks noGrp="1"/>
          </p:cNvSpPr>
          <p:nvPr>
            <p:ph type="dt" sz="half" idx="10"/>
          </p:nvPr>
        </p:nvSpPr>
        <p:spPr/>
        <p:txBody>
          <a:bodyPr/>
          <a:lstStyle/>
          <a:p>
            <a:fld id="{AF24ABFF-CCB7-4CC6-A208-416B5FBE753A}" type="datetimeFigureOut">
              <a:rPr lang="en-US" smtClean="0"/>
              <a:t>2/9/23</a:t>
            </a:fld>
            <a:endParaRPr lang="en-US"/>
          </a:p>
        </p:txBody>
      </p:sp>
      <p:sp>
        <p:nvSpPr>
          <p:cNvPr id="5" name="Footer Placeholder 4">
            <a:extLst>
              <a:ext uri="{FF2B5EF4-FFF2-40B4-BE49-F238E27FC236}">
                <a16:creationId xmlns:a16="http://schemas.microsoft.com/office/drawing/2014/main" id="{CE9AC01E-8747-9A2B-E7C4-6D0FB2D19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44E3D6-2DBE-F61E-59E5-4D67E03A3301}"/>
              </a:ext>
            </a:extLst>
          </p:cNvPr>
          <p:cNvSpPr>
            <a:spLocks noGrp="1"/>
          </p:cNvSpPr>
          <p:nvPr>
            <p:ph type="sldNum" sz="quarter" idx="12"/>
          </p:nvPr>
        </p:nvSpPr>
        <p:spPr/>
        <p:txBody>
          <a:bodyPr/>
          <a:lstStyle/>
          <a:p>
            <a:fld id="{649EC29B-A8E8-4883-B3A3-B4C4541617ED}" type="slidenum">
              <a:rPr lang="en-US" smtClean="0"/>
              <a:t>‹#›</a:t>
            </a:fld>
            <a:endParaRPr lang="en-US"/>
          </a:p>
        </p:txBody>
      </p:sp>
    </p:spTree>
    <p:extLst>
      <p:ext uri="{BB962C8B-B14F-4D97-AF65-F5344CB8AC3E}">
        <p14:creationId xmlns:p14="http://schemas.microsoft.com/office/powerpoint/2010/main" val="9502465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4722E-8B29-2253-A166-A1020A29CA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52E550-954A-0B37-A8E8-F58E47CCE3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E9EDB9-012B-2639-C5B4-9FEB018002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2EEFB6-C058-8555-B05F-BC0A6AD016E0}"/>
              </a:ext>
            </a:extLst>
          </p:cNvPr>
          <p:cNvSpPr>
            <a:spLocks noGrp="1"/>
          </p:cNvSpPr>
          <p:nvPr>
            <p:ph type="dt" sz="half" idx="10"/>
          </p:nvPr>
        </p:nvSpPr>
        <p:spPr/>
        <p:txBody>
          <a:bodyPr/>
          <a:lstStyle/>
          <a:p>
            <a:fld id="{AF24ABFF-CCB7-4CC6-A208-416B5FBE753A}" type="datetimeFigureOut">
              <a:rPr lang="en-US" smtClean="0"/>
              <a:t>2/9/23</a:t>
            </a:fld>
            <a:endParaRPr lang="en-US"/>
          </a:p>
        </p:txBody>
      </p:sp>
      <p:sp>
        <p:nvSpPr>
          <p:cNvPr id="6" name="Footer Placeholder 5">
            <a:extLst>
              <a:ext uri="{FF2B5EF4-FFF2-40B4-BE49-F238E27FC236}">
                <a16:creationId xmlns:a16="http://schemas.microsoft.com/office/drawing/2014/main" id="{A9A4B8F8-EEA7-15C9-A805-67D1013DF9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1F38D6-3A67-86A4-4FAC-96869BB1662A}"/>
              </a:ext>
            </a:extLst>
          </p:cNvPr>
          <p:cNvSpPr>
            <a:spLocks noGrp="1"/>
          </p:cNvSpPr>
          <p:nvPr>
            <p:ph type="sldNum" sz="quarter" idx="12"/>
          </p:nvPr>
        </p:nvSpPr>
        <p:spPr/>
        <p:txBody>
          <a:bodyPr/>
          <a:lstStyle/>
          <a:p>
            <a:fld id="{649EC29B-A8E8-4883-B3A3-B4C4541617ED}" type="slidenum">
              <a:rPr lang="en-US" smtClean="0"/>
              <a:t>‹#›</a:t>
            </a:fld>
            <a:endParaRPr lang="en-US"/>
          </a:p>
        </p:txBody>
      </p:sp>
    </p:spTree>
    <p:extLst>
      <p:ext uri="{BB962C8B-B14F-4D97-AF65-F5344CB8AC3E}">
        <p14:creationId xmlns:p14="http://schemas.microsoft.com/office/powerpoint/2010/main" val="336033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61AB3-DED1-4E64-9246-3B48EB8D49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F4336E-D29C-4434-88EF-92885FB371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311B28-5CA3-4601-867C-9B7131FE0FB6}"/>
              </a:ext>
            </a:extLst>
          </p:cNvPr>
          <p:cNvSpPr>
            <a:spLocks noGrp="1"/>
          </p:cNvSpPr>
          <p:nvPr>
            <p:ph type="dt" sz="half" idx="10"/>
          </p:nvPr>
        </p:nvSpPr>
        <p:spPr/>
        <p:txBody>
          <a:bodyPr/>
          <a:lstStyle/>
          <a:p>
            <a:fld id="{415B7E30-C102-40A1-A074-7437347A4C3C}" type="datetimeFigureOut">
              <a:rPr lang="en-US" smtClean="0"/>
              <a:t>2/9/23</a:t>
            </a:fld>
            <a:endParaRPr lang="en-US"/>
          </a:p>
        </p:txBody>
      </p:sp>
      <p:sp>
        <p:nvSpPr>
          <p:cNvPr id="5" name="Footer Placeholder 4">
            <a:extLst>
              <a:ext uri="{FF2B5EF4-FFF2-40B4-BE49-F238E27FC236}">
                <a16:creationId xmlns:a16="http://schemas.microsoft.com/office/drawing/2014/main" id="{1EF48BB1-3838-492A-84DA-FDA50F4B7E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023F82-0DF5-4170-8A91-705528D8FA03}"/>
              </a:ext>
            </a:extLst>
          </p:cNvPr>
          <p:cNvSpPr>
            <a:spLocks noGrp="1"/>
          </p:cNvSpPr>
          <p:nvPr>
            <p:ph type="sldNum" sz="quarter" idx="12"/>
          </p:nvPr>
        </p:nvSpPr>
        <p:spPr/>
        <p:txBody>
          <a:bodyPr/>
          <a:lstStyle/>
          <a:p>
            <a:fld id="{14A853CC-1406-48A5-8CCA-FFADD387AB93}" type="slidenum">
              <a:rPr lang="en-US" smtClean="0"/>
              <a:t>‹#›</a:t>
            </a:fld>
            <a:endParaRPr lang="en-US"/>
          </a:p>
        </p:txBody>
      </p:sp>
    </p:spTree>
    <p:extLst>
      <p:ext uri="{BB962C8B-B14F-4D97-AF65-F5344CB8AC3E}">
        <p14:creationId xmlns:p14="http://schemas.microsoft.com/office/powerpoint/2010/main" val="7169765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A38F-3B12-516B-4E37-25113A6F06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E4FBC1-D234-0765-A871-E4CC8188E9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BD7697-2A17-91A1-B989-542DF67727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AA3791-51BE-AF28-7E23-2D83CC5D48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123AF5-505B-C5E2-482A-06EBA6AB0C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870949-947E-B27A-74F8-F32344C2ADFB}"/>
              </a:ext>
            </a:extLst>
          </p:cNvPr>
          <p:cNvSpPr>
            <a:spLocks noGrp="1"/>
          </p:cNvSpPr>
          <p:nvPr>
            <p:ph type="dt" sz="half" idx="10"/>
          </p:nvPr>
        </p:nvSpPr>
        <p:spPr/>
        <p:txBody>
          <a:bodyPr/>
          <a:lstStyle/>
          <a:p>
            <a:fld id="{AF24ABFF-CCB7-4CC6-A208-416B5FBE753A}" type="datetimeFigureOut">
              <a:rPr lang="en-US" smtClean="0"/>
              <a:t>2/9/23</a:t>
            </a:fld>
            <a:endParaRPr lang="en-US"/>
          </a:p>
        </p:txBody>
      </p:sp>
      <p:sp>
        <p:nvSpPr>
          <p:cNvPr id="8" name="Footer Placeholder 7">
            <a:extLst>
              <a:ext uri="{FF2B5EF4-FFF2-40B4-BE49-F238E27FC236}">
                <a16:creationId xmlns:a16="http://schemas.microsoft.com/office/drawing/2014/main" id="{F5FE7E01-208A-A98B-F480-872A375DB1D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17C084-1606-9D58-EC76-E5D2346554FF}"/>
              </a:ext>
            </a:extLst>
          </p:cNvPr>
          <p:cNvSpPr>
            <a:spLocks noGrp="1"/>
          </p:cNvSpPr>
          <p:nvPr>
            <p:ph type="sldNum" sz="quarter" idx="12"/>
          </p:nvPr>
        </p:nvSpPr>
        <p:spPr/>
        <p:txBody>
          <a:bodyPr/>
          <a:lstStyle/>
          <a:p>
            <a:fld id="{649EC29B-A8E8-4883-B3A3-B4C4541617ED}" type="slidenum">
              <a:rPr lang="en-US" smtClean="0"/>
              <a:t>‹#›</a:t>
            </a:fld>
            <a:endParaRPr lang="en-US"/>
          </a:p>
        </p:txBody>
      </p:sp>
    </p:spTree>
    <p:extLst>
      <p:ext uri="{BB962C8B-B14F-4D97-AF65-F5344CB8AC3E}">
        <p14:creationId xmlns:p14="http://schemas.microsoft.com/office/powerpoint/2010/main" val="2400166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9A589-10DF-3CB4-AB5D-01E643C461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933481-C142-B4F9-016B-321E741F9222}"/>
              </a:ext>
            </a:extLst>
          </p:cNvPr>
          <p:cNvSpPr>
            <a:spLocks noGrp="1"/>
          </p:cNvSpPr>
          <p:nvPr>
            <p:ph type="dt" sz="half" idx="10"/>
          </p:nvPr>
        </p:nvSpPr>
        <p:spPr/>
        <p:txBody>
          <a:bodyPr/>
          <a:lstStyle/>
          <a:p>
            <a:fld id="{AF24ABFF-CCB7-4CC6-A208-416B5FBE753A}" type="datetimeFigureOut">
              <a:rPr lang="en-US" smtClean="0"/>
              <a:t>2/9/23</a:t>
            </a:fld>
            <a:endParaRPr lang="en-US"/>
          </a:p>
        </p:txBody>
      </p:sp>
      <p:sp>
        <p:nvSpPr>
          <p:cNvPr id="4" name="Footer Placeholder 3">
            <a:extLst>
              <a:ext uri="{FF2B5EF4-FFF2-40B4-BE49-F238E27FC236}">
                <a16:creationId xmlns:a16="http://schemas.microsoft.com/office/drawing/2014/main" id="{A259D20F-52B9-070F-3032-DB6820F912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06D4CC-0752-5C32-506F-E8D8A169D59B}"/>
              </a:ext>
            </a:extLst>
          </p:cNvPr>
          <p:cNvSpPr>
            <a:spLocks noGrp="1"/>
          </p:cNvSpPr>
          <p:nvPr>
            <p:ph type="sldNum" sz="quarter" idx="12"/>
          </p:nvPr>
        </p:nvSpPr>
        <p:spPr/>
        <p:txBody>
          <a:bodyPr/>
          <a:lstStyle/>
          <a:p>
            <a:fld id="{649EC29B-A8E8-4883-B3A3-B4C4541617ED}" type="slidenum">
              <a:rPr lang="en-US" smtClean="0"/>
              <a:t>‹#›</a:t>
            </a:fld>
            <a:endParaRPr lang="en-US"/>
          </a:p>
        </p:txBody>
      </p:sp>
    </p:spTree>
    <p:extLst>
      <p:ext uri="{BB962C8B-B14F-4D97-AF65-F5344CB8AC3E}">
        <p14:creationId xmlns:p14="http://schemas.microsoft.com/office/powerpoint/2010/main" val="19285816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C0A011-F933-0F84-A945-577247EF9713}"/>
              </a:ext>
            </a:extLst>
          </p:cNvPr>
          <p:cNvSpPr>
            <a:spLocks noGrp="1"/>
          </p:cNvSpPr>
          <p:nvPr>
            <p:ph type="dt" sz="half" idx="10"/>
          </p:nvPr>
        </p:nvSpPr>
        <p:spPr/>
        <p:txBody>
          <a:bodyPr/>
          <a:lstStyle/>
          <a:p>
            <a:fld id="{AF24ABFF-CCB7-4CC6-A208-416B5FBE753A}" type="datetimeFigureOut">
              <a:rPr lang="en-US" smtClean="0"/>
              <a:t>2/9/23</a:t>
            </a:fld>
            <a:endParaRPr lang="en-US"/>
          </a:p>
        </p:txBody>
      </p:sp>
      <p:sp>
        <p:nvSpPr>
          <p:cNvPr id="3" name="Footer Placeholder 2">
            <a:extLst>
              <a:ext uri="{FF2B5EF4-FFF2-40B4-BE49-F238E27FC236}">
                <a16:creationId xmlns:a16="http://schemas.microsoft.com/office/drawing/2014/main" id="{7BBECF18-C6BB-0EEC-2AE1-3F9EA49C46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7BB3900-B140-1F0E-EF9E-797D50100D83}"/>
              </a:ext>
            </a:extLst>
          </p:cNvPr>
          <p:cNvSpPr>
            <a:spLocks noGrp="1"/>
          </p:cNvSpPr>
          <p:nvPr>
            <p:ph type="sldNum" sz="quarter" idx="12"/>
          </p:nvPr>
        </p:nvSpPr>
        <p:spPr/>
        <p:txBody>
          <a:bodyPr/>
          <a:lstStyle/>
          <a:p>
            <a:fld id="{649EC29B-A8E8-4883-B3A3-B4C4541617ED}" type="slidenum">
              <a:rPr lang="en-US" smtClean="0"/>
              <a:t>‹#›</a:t>
            </a:fld>
            <a:endParaRPr lang="en-US"/>
          </a:p>
        </p:txBody>
      </p:sp>
    </p:spTree>
    <p:extLst>
      <p:ext uri="{BB962C8B-B14F-4D97-AF65-F5344CB8AC3E}">
        <p14:creationId xmlns:p14="http://schemas.microsoft.com/office/powerpoint/2010/main" val="11292926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A3591-79DF-2E4E-A793-848D6FD795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0FB3F8-DD95-24BB-5BAC-21D51F8F55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C93342-D854-9F43-6A53-FF7C422B73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F460A-E6FB-6BE9-1FDC-752AE83C2A04}"/>
              </a:ext>
            </a:extLst>
          </p:cNvPr>
          <p:cNvSpPr>
            <a:spLocks noGrp="1"/>
          </p:cNvSpPr>
          <p:nvPr>
            <p:ph type="dt" sz="half" idx="10"/>
          </p:nvPr>
        </p:nvSpPr>
        <p:spPr/>
        <p:txBody>
          <a:bodyPr/>
          <a:lstStyle/>
          <a:p>
            <a:fld id="{AF24ABFF-CCB7-4CC6-A208-416B5FBE753A}" type="datetimeFigureOut">
              <a:rPr lang="en-US" smtClean="0"/>
              <a:t>2/9/23</a:t>
            </a:fld>
            <a:endParaRPr lang="en-US"/>
          </a:p>
        </p:txBody>
      </p:sp>
      <p:sp>
        <p:nvSpPr>
          <p:cNvPr id="6" name="Footer Placeholder 5">
            <a:extLst>
              <a:ext uri="{FF2B5EF4-FFF2-40B4-BE49-F238E27FC236}">
                <a16:creationId xmlns:a16="http://schemas.microsoft.com/office/drawing/2014/main" id="{B5240AC8-21F6-B013-5B9F-151F30CD36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23CA36-2F53-B809-44ED-02C521EDCFD8}"/>
              </a:ext>
            </a:extLst>
          </p:cNvPr>
          <p:cNvSpPr>
            <a:spLocks noGrp="1"/>
          </p:cNvSpPr>
          <p:nvPr>
            <p:ph type="sldNum" sz="quarter" idx="12"/>
          </p:nvPr>
        </p:nvSpPr>
        <p:spPr/>
        <p:txBody>
          <a:bodyPr/>
          <a:lstStyle/>
          <a:p>
            <a:fld id="{649EC29B-A8E8-4883-B3A3-B4C4541617ED}" type="slidenum">
              <a:rPr lang="en-US" smtClean="0"/>
              <a:t>‹#›</a:t>
            </a:fld>
            <a:endParaRPr lang="en-US"/>
          </a:p>
        </p:txBody>
      </p:sp>
    </p:spTree>
    <p:extLst>
      <p:ext uri="{BB962C8B-B14F-4D97-AF65-F5344CB8AC3E}">
        <p14:creationId xmlns:p14="http://schemas.microsoft.com/office/powerpoint/2010/main" val="34285103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7C02F-A8AF-93B5-EBC4-BA81F38F84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D0CB3B-869F-C217-8881-2D80F11CA8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38BEC3-9007-2908-0FAB-2EE828D522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F0CF46-DBC8-019A-F8EB-41F900AF43CF}"/>
              </a:ext>
            </a:extLst>
          </p:cNvPr>
          <p:cNvSpPr>
            <a:spLocks noGrp="1"/>
          </p:cNvSpPr>
          <p:nvPr>
            <p:ph type="dt" sz="half" idx="10"/>
          </p:nvPr>
        </p:nvSpPr>
        <p:spPr/>
        <p:txBody>
          <a:bodyPr/>
          <a:lstStyle/>
          <a:p>
            <a:fld id="{AF24ABFF-CCB7-4CC6-A208-416B5FBE753A}" type="datetimeFigureOut">
              <a:rPr lang="en-US" smtClean="0"/>
              <a:t>2/9/23</a:t>
            </a:fld>
            <a:endParaRPr lang="en-US"/>
          </a:p>
        </p:txBody>
      </p:sp>
      <p:sp>
        <p:nvSpPr>
          <p:cNvPr id="6" name="Footer Placeholder 5">
            <a:extLst>
              <a:ext uri="{FF2B5EF4-FFF2-40B4-BE49-F238E27FC236}">
                <a16:creationId xmlns:a16="http://schemas.microsoft.com/office/drawing/2014/main" id="{70B87CD3-4303-A217-1FE4-7127F5E41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F4F70B-5BBE-66B7-2BE9-B7FA41BCDD11}"/>
              </a:ext>
            </a:extLst>
          </p:cNvPr>
          <p:cNvSpPr>
            <a:spLocks noGrp="1"/>
          </p:cNvSpPr>
          <p:nvPr>
            <p:ph type="sldNum" sz="quarter" idx="12"/>
          </p:nvPr>
        </p:nvSpPr>
        <p:spPr/>
        <p:txBody>
          <a:bodyPr/>
          <a:lstStyle/>
          <a:p>
            <a:fld id="{649EC29B-A8E8-4883-B3A3-B4C4541617ED}" type="slidenum">
              <a:rPr lang="en-US" smtClean="0"/>
              <a:t>‹#›</a:t>
            </a:fld>
            <a:endParaRPr lang="en-US"/>
          </a:p>
        </p:txBody>
      </p:sp>
    </p:spTree>
    <p:extLst>
      <p:ext uri="{BB962C8B-B14F-4D97-AF65-F5344CB8AC3E}">
        <p14:creationId xmlns:p14="http://schemas.microsoft.com/office/powerpoint/2010/main" val="1680356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01EE-CC4F-9915-AC8C-F0686CFDC0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E17665-5DBB-7686-58B8-3A6A95F3C2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D1E025-0691-2054-7F90-0AFFA4F9E041}"/>
              </a:ext>
            </a:extLst>
          </p:cNvPr>
          <p:cNvSpPr>
            <a:spLocks noGrp="1"/>
          </p:cNvSpPr>
          <p:nvPr>
            <p:ph type="dt" sz="half" idx="10"/>
          </p:nvPr>
        </p:nvSpPr>
        <p:spPr/>
        <p:txBody>
          <a:bodyPr/>
          <a:lstStyle/>
          <a:p>
            <a:fld id="{AF24ABFF-CCB7-4CC6-A208-416B5FBE753A}" type="datetimeFigureOut">
              <a:rPr lang="en-US" smtClean="0"/>
              <a:t>2/9/23</a:t>
            </a:fld>
            <a:endParaRPr lang="en-US"/>
          </a:p>
        </p:txBody>
      </p:sp>
      <p:sp>
        <p:nvSpPr>
          <p:cNvPr id="5" name="Footer Placeholder 4">
            <a:extLst>
              <a:ext uri="{FF2B5EF4-FFF2-40B4-BE49-F238E27FC236}">
                <a16:creationId xmlns:a16="http://schemas.microsoft.com/office/drawing/2014/main" id="{DA85832C-D6CC-061C-7F59-4DBB8A4E6E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A79E9F-3CD0-05FC-F568-9EB86E49C2D6}"/>
              </a:ext>
            </a:extLst>
          </p:cNvPr>
          <p:cNvSpPr>
            <a:spLocks noGrp="1"/>
          </p:cNvSpPr>
          <p:nvPr>
            <p:ph type="sldNum" sz="quarter" idx="12"/>
          </p:nvPr>
        </p:nvSpPr>
        <p:spPr/>
        <p:txBody>
          <a:bodyPr/>
          <a:lstStyle/>
          <a:p>
            <a:fld id="{649EC29B-A8E8-4883-B3A3-B4C4541617ED}" type="slidenum">
              <a:rPr lang="en-US" smtClean="0"/>
              <a:t>‹#›</a:t>
            </a:fld>
            <a:endParaRPr lang="en-US"/>
          </a:p>
        </p:txBody>
      </p:sp>
    </p:spTree>
    <p:extLst>
      <p:ext uri="{BB962C8B-B14F-4D97-AF65-F5344CB8AC3E}">
        <p14:creationId xmlns:p14="http://schemas.microsoft.com/office/powerpoint/2010/main" val="1670092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0D69EB-490B-B635-6DAD-98C02F6EEF2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C0B6A8-2B2F-B929-4D80-0E21B7AA66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E84563-8893-8157-3F23-3D82C5447D53}"/>
              </a:ext>
            </a:extLst>
          </p:cNvPr>
          <p:cNvSpPr>
            <a:spLocks noGrp="1"/>
          </p:cNvSpPr>
          <p:nvPr>
            <p:ph type="dt" sz="half" idx="10"/>
          </p:nvPr>
        </p:nvSpPr>
        <p:spPr/>
        <p:txBody>
          <a:bodyPr/>
          <a:lstStyle/>
          <a:p>
            <a:fld id="{AF24ABFF-CCB7-4CC6-A208-416B5FBE753A}" type="datetimeFigureOut">
              <a:rPr lang="en-US" smtClean="0"/>
              <a:t>2/9/23</a:t>
            </a:fld>
            <a:endParaRPr lang="en-US"/>
          </a:p>
        </p:txBody>
      </p:sp>
      <p:sp>
        <p:nvSpPr>
          <p:cNvPr id="5" name="Footer Placeholder 4">
            <a:extLst>
              <a:ext uri="{FF2B5EF4-FFF2-40B4-BE49-F238E27FC236}">
                <a16:creationId xmlns:a16="http://schemas.microsoft.com/office/drawing/2014/main" id="{E1341DE9-8200-B385-BDCF-CD1AEA9F6C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D8E11D-4E58-CF14-24D7-DD15DC2EA775}"/>
              </a:ext>
            </a:extLst>
          </p:cNvPr>
          <p:cNvSpPr>
            <a:spLocks noGrp="1"/>
          </p:cNvSpPr>
          <p:nvPr>
            <p:ph type="sldNum" sz="quarter" idx="12"/>
          </p:nvPr>
        </p:nvSpPr>
        <p:spPr/>
        <p:txBody>
          <a:bodyPr/>
          <a:lstStyle/>
          <a:p>
            <a:fld id="{649EC29B-A8E8-4883-B3A3-B4C4541617ED}" type="slidenum">
              <a:rPr lang="en-US" smtClean="0"/>
              <a:t>‹#›</a:t>
            </a:fld>
            <a:endParaRPr lang="en-US"/>
          </a:p>
        </p:txBody>
      </p:sp>
    </p:spTree>
    <p:extLst>
      <p:ext uri="{BB962C8B-B14F-4D97-AF65-F5344CB8AC3E}">
        <p14:creationId xmlns:p14="http://schemas.microsoft.com/office/powerpoint/2010/main" val="35839448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6833" y="492652"/>
            <a:ext cx="11316371" cy="524181"/>
          </a:xfrm>
          <a:prstGeom prst="rect">
            <a:avLst/>
          </a:prstGeom>
        </p:spPr>
        <p:txBody>
          <a:bodyPr>
            <a:normAutofit/>
          </a:bodyPr>
          <a:lstStyle>
            <a:lvl1pPr>
              <a:defRPr sz="2667" b="1">
                <a:solidFill>
                  <a:schemeClr val="tx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86833" y="1672046"/>
            <a:ext cx="11318271" cy="4365897"/>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71C6F07E-0FC0-4F4B-A875-25393AD0DFA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211544" y="6179793"/>
            <a:ext cx="1593560" cy="282193"/>
          </a:xfrm>
          <a:prstGeom prst="rect">
            <a:avLst/>
          </a:prstGeom>
        </p:spPr>
      </p:pic>
      <p:sp>
        <p:nvSpPr>
          <p:cNvPr id="13" name="Text Placeholder 12">
            <a:extLst>
              <a:ext uri="{FF2B5EF4-FFF2-40B4-BE49-F238E27FC236}">
                <a16:creationId xmlns:a16="http://schemas.microsoft.com/office/drawing/2014/main" id="{1A81C8D9-4913-7644-9BB3-D7C5DE18288A}"/>
              </a:ext>
            </a:extLst>
          </p:cNvPr>
          <p:cNvSpPr>
            <a:spLocks noGrp="1"/>
          </p:cNvSpPr>
          <p:nvPr>
            <p:ph type="body" sz="quarter" idx="13" hasCustomPrompt="1"/>
          </p:nvPr>
        </p:nvSpPr>
        <p:spPr>
          <a:xfrm>
            <a:off x="486834" y="1016001"/>
            <a:ext cx="11318269" cy="342900"/>
          </a:xfrm>
          <a:prstGeom prst="rect">
            <a:avLst/>
          </a:prstGeom>
        </p:spPr>
        <p:txBody>
          <a:bodyPr>
            <a:noAutofit/>
          </a:bodyPr>
          <a:lstStyle>
            <a:lvl1pPr marL="0" indent="0">
              <a:buNone/>
              <a:defRPr sz="1867">
                <a:solidFill>
                  <a:srgbClr val="006B35"/>
                </a:solidFill>
              </a:defRPr>
            </a:lvl1pPr>
          </a:lstStyle>
          <a:p>
            <a:pPr lvl="0"/>
            <a:r>
              <a:rPr lang="en-US"/>
              <a:t>Click to edit Master subtitle style</a:t>
            </a:r>
          </a:p>
        </p:txBody>
      </p:sp>
      <p:sp>
        <p:nvSpPr>
          <p:cNvPr id="14" name="Rectangle 13">
            <a:extLst>
              <a:ext uri="{FF2B5EF4-FFF2-40B4-BE49-F238E27FC236}">
                <a16:creationId xmlns:a16="http://schemas.microsoft.com/office/drawing/2014/main" id="{EA15BF0D-7457-CB4F-AB1D-22D216D55305}"/>
              </a:ext>
            </a:extLst>
          </p:cNvPr>
          <p:cNvSpPr/>
          <p:nvPr userDrawn="1"/>
        </p:nvSpPr>
        <p:spPr>
          <a:xfrm>
            <a:off x="0" y="6746240"/>
            <a:ext cx="12192000" cy="111760"/>
          </a:xfrm>
          <a:prstGeom prst="rect">
            <a:avLst/>
          </a:prstGeom>
          <a:gradFill flip="none" rotWithShape="1">
            <a:gsLst>
              <a:gs pos="0">
                <a:srgbClr val="41AB09"/>
              </a:gs>
              <a:gs pos="100000">
                <a:srgbClr val="006B35"/>
              </a:gs>
            </a:gsLst>
            <a:lin ang="16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973197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Deux contenus">
    <p:spTree>
      <p:nvGrpSpPr>
        <p:cNvPr id="1" name=""/>
        <p:cNvGrpSpPr/>
        <p:nvPr/>
      </p:nvGrpSpPr>
      <p:grpSpPr>
        <a:xfrm>
          <a:off x="0" y="0"/>
          <a:ext cx="0" cy="0"/>
          <a:chOff x="0" y="0"/>
          <a:chExt cx="0" cy="0"/>
        </a:xfrm>
      </p:grpSpPr>
      <p:sp>
        <p:nvSpPr>
          <p:cNvPr id="4" name="Espace réservé du contenu 3"/>
          <p:cNvSpPr>
            <a:spLocks noGrp="1"/>
          </p:cNvSpPr>
          <p:nvPr>
            <p:ph sz="half" idx="2"/>
          </p:nvPr>
        </p:nvSpPr>
        <p:spPr>
          <a:xfrm>
            <a:off x="812800" y="1930401"/>
            <a:ext cx="5304368" cy="4301067"/>
          </a:xfrm>
          <a:noFill/>
        </p:spPr>
        <p:txBody>
          <a:bodyPr anchor="t" anchorCtr="0">
            <a:normAutofit/>
          </a:bodyPr>
          <a:lstStyle>
            <a:lvl1pPr marL="179384" indent="-179384">
              <a:buClr>
                <a:srgbClr val="9C9E9F"/>
              </a:buClr>
              <a:buSzPct val="70000"/>
              <a:buFontTx/>
              <a:buBlip>
                <a:blip r:embed="rId2"/>
              </a:buBlip>
              <a:defRPr sz="1800" b="0">
                <a:solidFill>
                  <a:schemeClr val="tx1"/>
                </a:solidFill>
              </a:defRPr>
            </a:lvl1pPr>
            <a:lvl2pPr marL="450839" indent="-179384">
              <a:buClr>
                <a:srgbClr val="E2001A"/>
              </a:buClr>
              <a:buSzPct val="70000"/>
              <a:buFontTx/>
              <a:buBlip>
                <a:blip r:embed="rId3"/>
              </a:buBlip>
              <a:defRPr sz="1400" b="0" i="1">
                <a:solidFill>
                  <a:srgbClr val="E2001A"/>
                </a:solidFill>
              </a:defRPr>
            </a:lvl2pPr>
            <a:lvl3pPr marL="631810" indent="-180970">
              <a:buClr>
                <a:srgbClr val="E2001A"/>
              </a:buClr>
              <a:buSzPct val="50000"/>
              <a:buFontTx/>
              <a:buBlip>
                <a:blip r:embed="rId3"/>
              </a:buBlip>
              <a:defRPr sz="1100" b="0">
                <a:solidFill>
                  <a:schemeClr val="tx1"/>
                </a:solidFill>
              </a:defRPr>
            </a:lvl3pPr>
            <a:lvl4pPr>
              <a:defRPr sz="1200" b="0">
                <a:solidFill>
                  <a:schemeClr val="tx1"/>
                </a:solidFill>
              </a:defRPr>
            </a:lvl4pPr>
            <a:lvl5pPr>
              <a:defRPr sz="1200" b="0">
                <a:solidFill>
                  <a:schemeClr val="tx1"/>
                </a:solidFill>
              </a:defRPr>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itre 1"/>
          <p:cNvSpPr>
            <a:spLocks noGrp="1"/>
          </p:cNvSpPr>
          <p:nvPr>
            <p:ph type="title"/>
          </p:nvPr>
        </p:nvSpPr>
        <p:spPr>
          <a:xfrm>
            <a:off x="268800" y="201603"/>
            <a:ext cx="11664000" cy="972172"/>
          </a:xfrm>
          <a:prstGeom prst="round2DiagRect">
            <a:avLst>
              <a:gd name="adj1" fmla="val 0"/>
              <a:gd name="adj2" fmla="val 50000"/>
            </a:avLst>
          </a:prstGeom>
          <a:solidFill>
            <a:schemeClr val="tx2"/>
          </a:solidFill>
        </p:spPr>
        <p:txBody>
          <a:bodyPr vert="horz" lIns="91440" tIns="45720" rIns="91440" bIns="45720" rtlCol="0" anchor="ctr">
            <a:normAutofit/>
          </a:bodyPr>
          <a:lstStyle/>
          <a:p>
            <a:r>
              <a:rPr lang="fr-FR"/>
              <a:t>Cliquez et modifiez le titre</a:t>
            </a:r>
          </a:p>
        </p:txBody>
      </p:sp>
      <p:sp>
        <p:nvSpPr>
          <p:cNvPr id="3" name="Espace réservé du graphique 2"/>
          <p:cNvSpPr>
            <a:spLocks noGrp="1"/>
          </p:cNvSpPr>
          <p:nvPr>
            <p:ph type="chart" sz="quarter" idx="10"/>
          </p:nvPr>
        </p:nvSpPr>
        <p:spPr>
          <a:xfrm>
            <a:off x="6356520" y="1930401"/>
            <a:ext cx="5037737" cy="4301067"/>
          </a:xfrm>
        </p:spPr>
        <p:txBody>
          <a:bodyPr>
            <a:normAutofit/>
          </a:bodyPr>
          <a:lstStyle>
            <a:lvl1pPr>
              <a:defRPr sz="500"/>
            </a:lvl1pPr>
          </a:lstStyle>
          <a:p>
            <a:endParaRPr lang="fr-FR"/>
          </a:p>
        </p:txBody>
      </p:sp>
      <p:sp>
        <p:nvSpPr>
          <p:cNvPr id="7" name="Espace réservé du pied de page 4"/>
          <p:cNvSpPr>
            <a:spLocks noGrp="1"/>
          </p:cNvSpPr>
          <p:nvPr>
            <p:ph type="ftr" sz="quarter" idx="3"/>
          </p:nvPr>
        </p:nvSpPr>
        <p:spPr>
          <a:xfrm>
            <a:off x="803848" y="6400068"/>
            <a:ext cx="3860800" cy="365125"/>
          </a:xfrm>
          <a:prstGeom prst="rect">
            <a:avLst/>
          </a:prstGeom>
        </p:spPr>
        <p:txBody>
          <a:bodyPr vert="horz" lIns="91440" tIns="45720" rIns="91440" bIns="45720" rtlCol="0" anchor="ctr"/>
          <a:lstStyle>
            <a:lvl1pPr>
              <a:defRPr lang="fr-FR" sz="800" b="1">
                <a:solidFill>
                  <a:schemeClr val="tx1">
                    <a:tint val="75000"/>
                  </a:schemeClr>
                </a:solidFill>
              </a:defRPr>
            </a:lvl1pPr>
          </a:lstStyle>
          <a:p>
            <a:r>
              <a:rPr lang="fr-FR"/>
              <a:t>TITRE PRÉSENTATION / SOUS TITRE / DATE</a:t>
            </a:r>
          </a:p>
        </p:txBody>
      </p:sp>
      <p:sp>
        <p:nvSpPr>
          <p:cNvPr id="9" name="Espace réservé du numéro de diapositive 5"/>
          <p:cNvSpPr>
            <a:spLocks noGrp="1"/>
          </p:cNvSpPr>
          <p:nvPr>
            <p:ph type="sldNum" sz="quarter" idx="4"/>
          </p:nvPr>
        </p:nvSpPr>
        <p:spPr>
          <a:xfrm>
            <a:off x="8935580" y="6400068"/>
            <a:ext cx="2844800" cy="365125"/>
          </a:xfrm>
          <a:prstGeom prst="rect">
            <a:avLst/>
          </a:prstGeom>
        </p:spPr>
        <p:txBody>
          <a:bodyPr vert="horz" lIns="91440" tIns="45720" rIns="91440" bIns="45720" rtlCol="0" anchor="ctr"/>
          <a:lstStyle>
            <a:lvl1pPr algn="r">
              <a:defRPr sz="800" b="1">
                <a:solidFill>
                  <a:schemeClr val="tx1">
                    <a:tint val="75000"/>
                  </a:schemeClr>
                </a:solidFill>
              </a:defRPr>
            </a:lvl1pPr>
          </a:lstStyle>
          <a:p>
            <a:fld id="{B176D8CF-CB63-3F46-849E-14D1C99437C2}" type="slidenum">
              <a:rPr lang="fr-FR" smtClean="0"/>
              <a:pPr/>
              <a:t>‹#›</a:t>
            </a:fld>
            <a:endParaRPr lang="fr-FR"/>
          </a:p>
        </p:txBody>
      </p:sp>
    </p:spTree>
    <p:extLst>
      <p:ext uri="{BB962C8B-B14F-4D97-AF65-F5344CB8AC3E}">
        <p14:creationId xmlns:p14="http://schemas.microsoft.com/office/powerpoint/2010/main" val="5470293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2247DAF-2BE0-5048-838A-1694EFC8AAB9}"/>
              </a:ext>
            </a:extLst>
          </p:cNvPr>
          <p:cNvPicPr>
            <a:picLocks noChangeAspect="1"/>
          </p:cNvPicPr>
          <p:nvPr userDrawn="1"/>
        </p:nvPicPr>
        <p:blipFill rotWithShape="1">
          <a:blip r:embed="rId2"/>
          <a:srcRect r="57902" b="38834"/>
          <a:stretch/>
        </p:blipFill>
        <p:spPr>
          <a:xfrm>
            <a:off x="0" y="0"/>
            <a:ext cx="4106139" cy="4474464"/>
          </a:xfrm>
          <a:prstGeom prst="rect">
            <a:avLst/>
          </a:prstGeom>
        </p:spPr>
      </p:pic>
      <p:sp>
        <p:nvSpPr>
          <p:cNvPr id="2" name="Title 1"/>
          <p:cNvSpPr>
            <a:spLocks noGrp="1"/>
          </p:cNvSpPr>
          <p:nvPr>
            <p:ph type="ctrTitle"/>
          </p:nvPr>
        </p:nvSpPr>
        <p:spPr>
          <a:xfrm>
            <a:off x="5023104" y="1704452"/>
            <a:ext cx="6609104" cy="833008"/>
          </a:xfrm>
          <a:prstGeom prst="rect">
            <a:avLst/>
          </a:prstGeom>
        </p:spPr>
        <p:txBody>
          <a:bodyPr anchor="b">
            <a:normAutofit/>
          </a:bodyPr>
          <a:lstStyle>
            <a:lvl1pPr algn="l">
              <a:lnSpc>
                <a:spcPct val="100000"/>
              </a:lnSpc>
              <a:defRPr sz="3200" b="1">
                <a:solidFill>
                  <a:schemeClr val="tx1">
                    <a:lumMod val="75000"/>
                    <a:lumOff val="25000"/>
                  </a:schemeClr>
                </a:solidFill>
              </a:defRPr>
            </a:lvl1pPr>
          </a:lstStyle>
          <a:p>
            <a:r>
              <a:rPr lang="en-US"/>
              <a:t>Click to edit Master title style</a:t>
            </a:r>
          </a:p>
        </p:txBody>
      </p:sp>
      <p:sp>
        <p:nvSpPr>
          <p:cNvPr id="3" name="Subtitle 2"/>
          <p:cNvSpPr>
            <a:spLocks noGrp="1"/>
          </p:cNvSpPr>
          <p:nvPr>
            <p:ph type="subTitle" idx="1"/>
          </p:nvPr>
        </p:nvSpPr>
        <p:spPr>
          <a:xfrm>
            <a:off x="5023104" y="2644141"/>
            <a:ext cx="6609105" cy="1015683"/>
          </a:xfrm>
          <a:prstGeom prst="rect">
            <a:avLst/>
          </a:prstGeom>
        </p:spPr>
        <p:txBody>
          <a:bodyPr>
            <a:noAutofit/>
          </a:bodyPr>
          <a:lstStyle>
            <a:lvl1pPr marL="0" indent="0" algn="l">
              <a:lnSpc>
                <a:spcPct val="100000"/>
              </a:lnSpc>
              <a:buNone/>
              <a:defRPr sz="2667" b="0">
                <a:solidFill>
                  <a:srgbClr val="006B35"/>
                </a:solidFill>
              </a:defRPr>
            </a:lvl1pPr>
            <a:lvl2pPr marL="609570" indent="0" algn="ctr">
              <a:buNone/>
              <a:defRPr sz="2667"/>
            </a:lvl2pPr>
            <a:lvl3pPr marL="1219139" indent="0" algn="ctr">
              <a:buNone/>
              <a:defRPr sz="2400"/>
            </a:lvl3pPr>
            <a:lvl4pPr marL="1828709" indent="0" algn="ctr">
              <a:buNone/>
              <a:defRPr sz="2133"/>
            </a:lvl4pPr>
            <a:lvl5pPr marL="2438278" indent="0" algn="ctr">
              <a:buNone/>
              <a:defRPr sz="2133"/>
            </a:lvl5pPr>
            <a:lvl6pPr marL="3047848" indent="0" algn="ctr">
              <a:buNone/>
              <a:defRPr sz="2133"/>
            </a:lvl6pPr>
            <a:lvl7pPr marL="3657417" indent="0" algn="ctr">
              <a:buNone/>
              <a:defRPr sz="2133"/>
            </a:lvl7pPr>
            <a:lvl8pPr marL="4266987" indent="0" algn="ctr">
              <a:buNone/>
              <a:defRPr sz="2133"/>
            </a:lvl8pPr>
            <a:lvl9pPr marL="4876557" indent="0" algn="ctr">
              <a:buNone/>
              <a:defRPr sz="2133"/>
            </a:lvl9pPr>
          </a:lstStyle>
          <a:p>
            <a:r>
              <a:rPr lang="en-US"/>
              <a:t>Click to edit Master subtitle style</a:t>
            </a:r>
          </a:p>
        </p:txBody>
      </p:sp>
      <p:pic>
        <p:nvPicPr>
          <p:cNvPr id="8" name="Picture 7">
            <a:extLst>
              <a:ext uri="{FF2B5EF4-FFF2-40B4-BE49-F238E27FC236}">
                <a16:creationId xmlns:a16="http://schemas.microsoft.com/office/drawing/2014/main" id="{300B20C8-AC40-8C45-83FC-830A5D0C0DD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188068" y="5676714"/>
            <a:ext cx="2444141" cy="432817"/>
          </a:xfrm>
          <a:prstGeom prst="rect">
            <a:avLst/>
          </a:prstGeom>
        </p:spPr>
      </p:pic>
    </p:spTree>
    <p:extLst>
      <p:ext uri="{BB962C8B-B14F-4D97-AF65-F5344CB8AC3E}">
        <p14:creationId xmlns:p14="http://schemas.microsoft.com/office/powerpoint/2010/main" val="57545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7B329-2710-4AB3-BA5A-8E333DA4D1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A61A10-824C-4097-9B17-E375E9DC36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4B9E26-669E-4F06-BB6C-0DCDA4853F39}"/>
              </a:ext>
            </a:extLst>
          </p:cNvPr>
          <p:cNvSpPr>
            <a:spLocks noGrp="1"/>
          </p:cNvSpPr>
          <p:nvPr>
            <p:ph type="dt" sz="half" idx="10"/>
          </p:nvPr>
        </p:nvSpPr>
        <p:spPr/>
        <p:txBody>
          <a:bodyPr/>
          <a:lstStyle/>
          <a:p>
            <a:fld id="{415B7E30-C102-40A1-A074-7437347A4C3C}" type="datetimeFigureOut">
              <a:rPr lang="en-US" smtClean="0"/>
              <a:t>2/9/23</a:t>
            </a:fld>
            <a:endParaRPr lang="en-US"/>
          </a:p>
        </p:txBody>
      </p:sp>
      <p:sp>
        <p:nvSpPr>
          <p:cNvPr id="5" name="Footer Placeholder 4">
            <a:extLst>
              <a:ext uri="{FF2B5EF4-FFF2-40B4-BE49-F238E27FC236}">
                <a16:creationId xmlns:a16="http://schemas.microsoft.com/office/drawing/2014/main" id="{B5225935-3791-4B8E-AA06-7952E3ABF9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6BF692-0215-4DD3-8694-73125A7ECCFE}"/>
              </a:ext>
            </a:extLst>
          </p:cNvPr>
          <p:cNvSpPr>
            <a:spLocks noGrp="1"/>
          </p:cNvSpPr>
          <p:nvPr>
            <p:ph type="sldNum" sz="quarter" idx="12"/>
          </p:nvPr>
        </p:nvSpPr>
        <p:spPr/>
        <p:txBody>
          <a:bodyPr/>
          <a:lstStyle/>
          <a:p>
            <a:fld id="{14A853CC-1406-48A5-8CCA-FFADD387AB93}" type="slidenum">
              <a:rPr lang="en-US" smtClean="0"/>
              <a:t>‹#›</a:t>
            </a:fld>
            <a:endParaRPr lang="en-US"/>
          </a:p>
        </p:txBody>
      </p:sp>
    </p:spTree>
    <p:extLst>
      <p:ext uri="{BB962C8B-B14F-4D97-AF65-F5344CB8AC3E}">
        <p14:creationId xmlns:p14="http://schemas.microsoft.com/office/powerpoint/2010/main" val="3958286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DEE55-1FCD-4F94-8721-C234520064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7AEC6F-170B-4AD1-A035-45DFFBC552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1970D0-625B-4CDB-9DD5-1B16A09FDB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A22F63-3A62-4594-9905-B836E270B73A}"/>
              </a:ext>
            </a:extLst>
          </p:cNvPr>
          <p:cNvSpPr>
            <a:spLocks noGrp="1"/>
          </p:cNvSpPr>
          <p:nvPr>
            <p:ph type="dt" sz="half" idx="10"/>
          </p:nvPr>
        </p:nvSpPr>
        <p:spPr/>
        <p:txBody>
          <a:bodyPr/>
          <a:lstStyle/>
          <a:p>
            <a:fld id="{415B7E30-C102-40A1-A074-7437347A4C3C}" type="datetimeFigureOut">
              <a:rPr lang="en-US" smtClean="0"/>
              <a:t>2/9/23</a:t>
            </a:fld>
            <a:endParaRPr lang="en-US"/>
          </a:p>
        </p:txBody>
      </p:sp>
      <p:sp>
        <p:nvSpPr>
          <p:cNvPr id="6" name="Footer Placeholder 5">
            <a:extLst>
              <a:ext uri="{FF2B5EF4-FFF2-40B4-BE49-F238E27FC236}">
                <a16:creationId xmlns:a16="http://schemas.microsoft.com/office/drawing/2014/main" id="{96203CC9-BB43-4A39-87D3-960770CA9C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34A8E1-51C4-4971-B90D-73C1CB1AF7E7}"/>
              </a:ext>
            </a:extLst>
          </p:cNvPr>
          <p:cNvSpPr>
            <a:spLocks noGrp="1"/>
          </p:cNvSpPr>
          <p:nvPr>
            <p:ph type="sldNum" sz="quarter" idx="12"/>
          </p:nvPr>
        </p:nvSpPr>
        <p:spPr/>
        <p:txBody>
          <a:bodyPr/>
          <a:lstStyle/>
          <a:p>
            <a:fld id="{14A853CC-1406-48A5-8CCA-FFADD387AB93}" type="slidenum">
              <a:rPr lang="en-US" smtClean="0"/>
              <a:t>‹#›</a:t>
            </a:fld>
            <a:endParaRPr lang="en-US"/>
          </a:p>
        </p:txBody>
      </p:sp>
    </p:spTree>
    <p:extLst>
      <p:ext uri="{BB962C8B-B14F-4D97-AF65-F5344CB8AC3E}">
        <p14:creationId xmlns:p14="http://schemas.microsoft.com/office/powerpoint/2010/main" val="2090433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0EC87-1497-4924-86FF-B946BCEC41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C183AA-6E93-444E-9CBB-2C80ACC14C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9A3F01-873F-418B-9194-919836CE93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AAD828-2F81-42CB-A772-8273685693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5B4DBE-357F-42F4-9BE7-D674726184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00FBAA-C3C2-419F-A011-21FBFA614D77}"/>
              </a:ext>
            </a:extLst>
          </p:cNvPr>
          <p:cNvSpPr>
            <a:spLocks noGrp="1"/>
          </p:cNvSpPr>
          <p:nvPr>
            <p:ph type="dt" sz="half" idx="10"/>
          </p:nvPr>
        </p:nvSpPr>
        <p:spPr/>
        <p:txBody>
          <a:bodyPr/>
          <a:lstStyle/>
          <a:p>
            <a:fld id="{415B7E30-C102-40A1-A074-7437347A4C3C}" type="datetimeFigureOut">
              <a:rPr lang="en-US" smtClean="0"/>
              <a:t>2/9/23</a:t>
            </a:fld>
            <a:endParaRPr lang="en-US"/>
          </a:p>
        </p:txBody>
      </p:sp>
      <p:sp>
        <p:nvSpPr>
          <p:cNvPr id="8" name="Footer Placeholder 7">
            <a:extLst>
              <a:ext uri="{FF2B5EF4-FFF2-40B4-BE49-F238E27FC236}">
                <a16:creationId xmlns:a16="http://schemas.microsoft.com/office/drawing/2014/main" id="{7553E650-2B0B-4C20-B36F-A369F91559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6DB858-BCAA-477A-A667-BF3B5AC40A0D}"/>
              </a:ext>
            </a:extLst>
          </p:cNvPr>
          <p:cNvSpPr>
            <a:spLocks noGrp="1"/>
          </p:cNvSpPr>
          <p:nvPr>
            <p:ph type="sldNum" sz="quarter" idx="12"/>
          </p:nvPr>
        </p:nvSpPr>
        <p:spPr/>
        <p:txBody>
          <a:bodyPr/>
          <a:lstStyle/>
          <a:p>
            <a:fld id="{14A853CC-1406-48A5-8CCA-FFADD387AB93}" type="slidenum">
              <a:rPr lang="en-US" smtClean="0"/>
              <a:t>‹#›</a:t>
            </a:fld>
            <a:endParaRPr lang="en-US"/>
          </a:p>
        </p:txBody>
      </p:sp>
    </p:spTree>
    <p:extLst>
      <p:ext uri="{BB962C8B-B14F-4D97-AF65-F5344CB8AC3E}">
        <p14:creationId xmlns:p14="http://schemas.microsoft.com/office/powerpoint/2010/main" val="3207414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18169-6816-4B8D-A89A-DCF7F3A551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0CF863-5375-48B0-8B4C-667640BA2B9F}"/>
              </a:ext>
            </a:extLst>
          </p:cNvPr>
          <p:cNvSpPr>
            <a:spLocks noGrp="1"/>
          </p:cNvSpPr>
          <p:nvPr>
            <p:ph type="dt" sz="half" idx="10"/>
          </p:nvPr>
        </p:nvSpPr>
        <p:spPr/>
        <p:txBody>
          <a:bodyPr/>
          <a:lstStyle/>
          <a:p>
            <a:fld id="{415B7E30-C102-40A1-A074-7437347A4C3C}" type="datetimeFigureOut">
              <a:rPr lang="en-US" smtClean="0"/>
              <a:t>2/9/23</a:t>
            </a:fld>
            <a:endParaRPr lang="en-US"/>
          </a:p>
        </p:txBody>
      </p:sp>
      <p:sp>
        <p:nvSpPr>
          <p:cNvPr id="4" name="Footer Placeholder 3">
            <a:extLst>
              <a:ext uri="{FF2B5EF4-FFF2-40B4-BE49-F238E27FC236}">
                <a16:creationId xmlns:a16="http://schemas.microsoft.com/office/drawing/2014/main" id="{F66CFCD4-4D93-496E-B431-ED35CA4FB1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071F0F-65A9-4653-97DF-79D4847522CA}"/>
              </a:ext>
            </a:extLst>
          </p:cNvPr>
          <p:cNvSpPr>
            <a:spLocks noGrp="1"/>
          </p:cNvSpPr>
          <p:nvPr>
            <p:ph type="sldNum" sz="quarter" idx="12"/>
          </p:nvPr>
        </p:nvSpPr>
        <p:spPr/>
        <p:txBody>
          <a:bodyPr/>
          <a:lstStyle/>
          <a:p>
            <a:fld id="{14A853CC-1406-48A5-8CCA-FFADD387AB93}" type="slidenum">
              <a:rPr lang="en-US" smtClean="0"/>
              <a:t>‹#›</a:t>
            </a:fld>
            <a:endParaRPr lang="en-US"/>
          </a:p>
        </p:txBody>
      </p:sp>
    </p:spTree>
    <p:extLst>
      <p:ext uri="{BB962C8B-B14F-4D97-AF65-F5344CB8AC3E}">
        <p14:creationId xmlns:p14="http://schemas.microsoft.com/office/powerpoint/2010/main" val="842950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419E1B-17E8-4EA7-AEBE-5ECBBCE373F3}"/>
              </a:ext>
            </a:extLst>
          </p:cNvPr>
          <p:cNvSpPr>
            <a:spLocks noGrp="1"/>
          </p:cNvSpPr>
          <p:nvPr>
            <p:ph type="dt" sz="half" idx="10"/>
          </p:nvPr>
        </p:nvSpPr>
        <p:spPr/>
        <p:txBody>
          <a:bodyPr/>
          <a:lstStyle/>
          <a:p>
            <a:fld id="{415B7E30-C102-40A1-A074-7437347A4C3C}" type="datetimeFigureOut">
              <a:rPr lang="en-US" smtClean="0"/>
              <a:t>2/9/23</a:t>
            </a:fld>
            <a:endParaRPr lang="en-US"/>
          </a:p>
        </p:txBody>
      </p:sp>
      <p:sp>
        <p:nvSpPr>
          <p:cNvPr id="3" name="Footer Placeholder 2">
            <a:extLst>
              <a:ext uri="{FF2B5EF4-FFF2-40B4-BE49-F238E27FC236}">
                <a16:creationId xmlns:a16="http://schemas.microsoft.com/office/drawing/2014/main" id="{12DDD3DC-8C85-4B4E-BCAA-24E1D2EBF0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54E1D7-18F0-4152-AB64-584109F3CDC8}"/>
              </a:ext>
            </a:extLst>
          </p:cNvPr>
          <p:cNvSpPr>
            <a:spLocks noGrp="1"/>
          </p:cNvSpPr>
          <p:nvPr>
            <p:ph type="sldNum" sz="quarter" idx="12"/>
          </p:nvPr>
        </p:nvSpPr>
        <p:spPr/>
        <p:txBody>
          <a:bodyPr/>
          <a:lstStyle/>
          <a:p>
            <a:fld id="{14A853CC-1406-48A5-8CCA-FFADD387AB93}" type="slidenum">
              <a:rPr lang="en-US" smtClean="0"/>
              <a:t>‹#›</a:t>
            </a:fld>
            <a:endParaRPr lang="en-US"/>
          </a:p>
        </p:txBody>
      </p:sp>
    </p:spTree>
    <p:extLst>
      <p:ext uri="{BB962C8B-B14F-4D97-AF65-F5344CB8AC3E}">
        <p14:creationId xmlns:p14="http://schemas.microsoft.com/office/powerpoint/2010/main" val="1225572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8ACD6-B114-4AC4-A929-177197C919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D944B6-5E8A-491E-A4D5-08F8EE91C2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E677DF-4D54-4CBE-9469-EC3A50555D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ADA945-4B96-4696-B784-5C25F5DED217}"/>
              </a:ext>
            </a:extLst>
          </p:cNvPr>
          <p:cNvSpPr>
            <a:spLocks noGrp="1"/>
          </p:cNvSpPr>
          <p:nvPr>
            <p:ph type="dt" sz="half" idx="10"/>
          </p:nvPr>
        </p:nvSpPr>
        <p:spPr/>
        <p:txBody>
          <a:bodyPr/>
          <a:lstStyle/>
          <a:p>
            <a:fld id="{415B7E30-C102-40A1-A074-7437347A4C3C}" type="datetimeFigureOut">
              <a:rPr lang="en-US" smtClean="0"/>
              <a:t>2/9/23</a:t>
            </a:fld>
            <a:endParaRPr lang="en-US"/>
          </a:p>
        </p:txBody>
      </p:sp>
      <p:sp>
        <p:nvSpPr>
          <p:cNvPr id="6" name="Footer Placeholder 5">
            <a:extLst>
              <a:ext uri="{FF2B5EF4-FFF2-40B4-BE49-F238E27FC236}">
                <a16:creationId xmlns:a16="http://schemas.microsoft.com/office/drawing/2014/main" id="{D6136465-AA2C-4E68-A717-591AC4E79B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192FB2-E707-4F80-B5F2-EF8A963FAE24}"/>
              </a:ext>
            </a:extLst>
          </p:cNvPr>
          <p:cNvSpPr>
            <a:spLocks noGrp="1"/>
          </p:cNvSpPr>
          <p:nvPr>
            <p:ph type="sldNum" sz="quarter" idx="12"/>
          </p:nvPr>
        </p:nvSpPr>
        <p:spPr/>
        <p:txBody>
          <a:bodyPr/>
          <a:lstStyle/>
          <a:p>
            <a:fld id="{14A853CC-1406-48A5-8CCA-FFADD387AB93}" type="slidenum">
              <a:rPr lang="en-US" smtClean="0"/>
              <a:t>‹#›</a:t>
            </a:fld>
            <a:endParaRPr lang="en-US"/>
          </a:p>
        </p:txBody>
      </p:sp>
    </p:spTree>
    <p:extLst>
      <p:ext uri="{BB962C8B-B14F-4D97-AF65-F5344CB8AC3E}">
        <p14:creationId xmlns:p14="http://schemas.microsoft.com/office/powerpoint/2010/main" val="1646991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ACB1A-6BDB-4680-A9B4-02BEC4FBF3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F78F8E-0764-43DB-98C4-768CC0BDCC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86C53E-D8FD-401B-93C7-E179998386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4BCB84-449E-4765-A8F8-314DBDEBB66D}"/>
              </a:ext>
            </a:extLst>
          </p:cNvPr>
          <p:cNvSpPr>
            <a:spLocks noGrp="1"/>
          </p:cNvSpPr>
          <p:nvPr>
            <p:ph type="dt" sz="half" idx="10"/>
          </p:nvPr>
        </p:nvSpPr>
        <p:spPr/>
        <p:txBody>
          <a:bodyPr/>
          <a:lstStyle/>
          <a:p>
            <a:fld id="{415B7E30-C102-40A1-A074-7437347A4C3C}" type="datetimeFigureOut">
              <a:rPr lang="en-US" smtClean="0"/>
              <a:t>2/9/23</a:t>
            </a:fld>
            <a:endParaRPr lang="en-US"/>
          </a:p>
        </p:txBody>
      </p:sp>
      <p:sp>
        <p:nvSpPr>
          <p:cNvPr id="6" name="Footer Placeholder 5">
            <a:extLst>
              <a:ext uri="{FF2B5EF4-FFF2-40B4-BE49-F238E27FC236}">
                <a16:creationId xmlns:a16="http://schemas.microsoft.com/office/drawing/2014/main" id="{234D8B94-BF6D-41DD-945B-AB525BE83B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450AFC-D173-4B67-AFA9-62DD4809D0B1}"/>
              </a:ext>
            </a:extLst>
          </p:cNvPr>
          <p:cNvSpPr>
            <a:spLocks noGrp="1"/>
          </p:cNvSpPr>
          <p:nvPr>
            <p:ph type="sldNum" sz="quarter" idx="12"/>
          </p:nvPr>
        </p:nvSpPr>
        <p:spPr/>
        <p:txBody>
          <a:bodyPr/>
          <a:lstStyle/>
          <a:p>
            <a:fld id="{14A853CC-1406-48A5-8CCA-FFADD387AB93}" type="slidenum">
              <a:rPr lang="en-US" smtClean="0"/>
              <a:t>‹#›</a:t>
            </a:fld>
            <a:endParaRPr lang="en-US"/>
          </a:p>
        </p:txBody>
      </p:sp>
    </p:spTree>
    <p:extLst>
      <p:ext uri="{BB962C8B-B14F-4D97-AF65-F5344CB8AC3E}">
        <p14:creationId xmlns:p14="http://schemas.microsoft.com/office/powerpoint/2010/main" val="2540073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D17C0D-422A-4F08-BB0B-203A463966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EC19DA-6462-469D-84F4-D5FEE55F1F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897178-1CE3-4876-875D-01241E1ADA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5B7E30-C102-40A1-A074-7437347A4C3C}" type="datetimeFigureOut">
              <a:rPr lang="en-US" smtClean="0"/>
              <a:t>2/9/23</a:t>
            </a:fld>
            <a:endParaRPr lang="en-US"/>
          </a:p>
        </p:txBody>
      </p:sp>
      <p:sp>
        <p:nvSpPr>
          <p:cNvPr id="5" name="Footer Placeholder 4">
            <a:extLst>
              <a:ext uri="{FF2B5EF4-FFF2-40B4-BE49-F238E27FC236}">
                <a16:creationId xmlns:a16="http://schemas.microsoft.com/office/drawing/2014/main" id="{B8583116-D06B-44AF-B1A9-E0C3E3860F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31B134-D2FE-405B-A06F-8ADABBE983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A853CC-1406-48A5-8CCA-FFADD387AB93}" type="slidenum">
              <a:rPr lang="en-US" smtClean="0"/>
              <a:t>‹#›</a:t>
            </a:fld>
            <a:endParaRPr lang="en-US"/>
          </a:p>
        </p:txBody>
      </p:sp>
    </p:spTree>
    <p:extLst>
      <p:ext uri="{BB962C8B-B14F-4D97-AF65-F5344CB8AC3E}">
        <p14:creationId xmlns:p14="http://schemas.microsoft.com/office/powerpoint/2010/main" val="257217039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3EAC94-1B21-415C-C92A-7525431857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DDD189-C2E6-47B0-3A35-596943075A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B14F33-D28A-8088-BB9F-031584D307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4ABFF-CCB7-4CC6-A208-416B5FBE753A}" type="datetimeFigureOut">
              <a:rPr lang="en-US" smtClean="0"/>
              <a:t>2/9/23</a:t>
            </a:fld>
            <a:endParaRPr lang="en-US"/>
          </a:p>
        </p:txBody>
      </p:sp>
      <p:sp>
        <p:nvSpPr>
          <p:cNvPr id="5" name="Footer Placeholder 4">
            <a:extLst>
              <a:ext uri="{FF2B5EF4-FFF2-40B4-BE49-F238E27FC236}">
                <a16:creationId xmlns:a16="http://schemas.microsoft.com/office/drawing/2014/main" id="{9C80D2EA-A323-93CD-BD2E-881726E9B5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4572E1-6CE0-3E12-50A0-ABB443B3E6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9EC29B-A8E8-4883-B3A3-B4C4541617ED}" type="slidenum">
              <a:rPr lang="en-US" smtClean="0"/>
              <a:t>‹#›</a:t>
            </a:fld>
            <a:endParaRPr lang="en-US"/>
          </a:p>
        </p:txBody>
      </p:sp>
    </p:spTree>
    <p:extLst>
      <p:ext uri="{BB962C8B-B14F-4D97-AF65-F5344CB8AC3E}">
        <p14:creationId xmlns:p14="http://schemas.microsoft.com/office/powerpoint/2010/main" val="218836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9.emf"/><Relationship Id="rId1" Type="http://schemas.openxmlformats.org/officeDocument/2006/relationships/slideLayout" Target="../slideLayouts/slideLayout27.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9.emf"/><Relationship Id="rId7"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2" Type="http://schemas.openxmlformats.org/officeDocument/2006/relationships/hyperlink" Target="mailto:Matthew.omalley@vicinityenergy.us"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306AA-4CD1-5A4E-BE1E-5B4645E9D68C}"/>
              </a:ext>
            </a:extLst>
          </p:cNvPr>
          <p:cNvSpPr>
            <a:spLocks noGrp="1"/>
          </p:cNvSpPr>
          <p:nvPr>
            <p:ph type="ctrTitle"/>
          </p:nvPr>
        </p:nvSpPr>
        <p:spPr>
          <a:xfrm>
            <a:off x="4117308" y="2266919"/>
            <a:ext cx="7554549" cy="1699341"/>
          </a:xfrm>
        </p:spPr>
        <p:txBody>
          <a:bodyPr vert="horz" lIns="121920" tIns="60960" rIns="121920" bIns="60960" rtlCol="0" anchor="t">
            <a:normAutofit fontScale="90000"/>
          </a:bodyPr>
          <a:lstStyle/>
          <a:p>
            <a:r>
              <a:rPr lang="en-US">
                <a:latin typeface="Arial"/>
                <a:cs typeface="Arial"/>
              </a:rPr>
              <a:t>Achieving A Sustainable Future Together: </a:t>
            </a:r>
            <a:br>
              <a:rPr lang="en-US">
                <a:latin typeface="Arial"/>
                <a:cs typeface="Arial"/>
              </a:rPr>
            </a:br>
            <a:r>
              <a:rPr lang="en-US" sz="2667" b="0">
                <a:latin typeface="Arial"/>
                <a:cs typeface="Arial"/>
              </a:rPr>
              <a:t>The Future of District Energy for Achieving Carbon Reduction Goals</a:t>
            </a:r>
            <a:endParaRPr lang="en-US" sz="2667" b="0"/>
          </a:p>
        </p:txBody>
      </p:sp>
      <p:sp>
        <p:nvSpPr>
          <p:cNvPr id="5" name="Subtitle 4">
            <a:extLst>
              <a:ext uri="{FF2B5EF4-FFF2-40B4-BE49-F238E27FC236}">
                <a16:creationId xmlns:a16="http://schemas.microsoft.com/office/drawing/2014/main" id="{29FD7AEE-6C3E-674F-8466-2AD58C4A2234}"/>
              </a:ext>
            </a:extLst>
          </p:cNvPr>
          <p:cNvSpPr>
            <a:spLocks noGrp="1"/>
          </p:cNvSpPr>
          <p:nvPr>
            <p:ph type="subTitle" idx="1"/>
          </p:nvPr>
        </p:nvSpPr>
        <p:spPr>
          <a:xfrm>
            <a:off x="4167033" y="4095341"/>
            <a:ext cx="6609105" cy="1015683"/>
          </a:xfrm>
        </p:spPr>
        <p:txBody>
          <a:bodyPr vert="horz" lIns="121920" tIns="60960" rIns="121920" bIns="60960" rtlCol="0" anchor="t">
            <a:noAutofit/>
          </a:bodyPr>
          <a:lstStyle/>
          <a:p>
            <a:r>
              <a:rPr lang="en-US" sz="2400">
                <a:latin typeface="Arial"/>
                <a:cs typeface="Arial"/>
              </a:rPr>
              <a:t>Matt O’Malley</a:t>
            </a:r>
          </a:p>
          <a:p>
            <a:r>
              <a:rPr lang="en-US" sz="2400">
                <a:latin typeface="Arial"/>
                <a:cs typeface="Arial"/>
              </a:rPr>
              <a:t>Chief Sustainability Officer	</a:t>
            </a:r>
          </a:p>
          <a:p>
            <a:r>
              <a:rPr lang="en-US" sz="2400">
                <a:latin typeface="Arial"/>
                <a:cs typeface="Arial"/>
              </a:rPr>
              <a:t>February 8, 2023</a:t>
            </a:r>
          </a:p>
          <a:p>
            <a:endParaRPr lang="en-US" sz="2400">
              <a:latin typeface="Arial"/>
              <a:cs typeface="Arial"/>
            </a:endParaRPr>
          </a:p>
        </p:txBody>
      </p:sp>
      <p:sp>
        <p:nvSpPr>
          <p:cNvPr id="4" name="Subtitle 2">
            <a:extLst>
              <a:ext uri="{FF2B5EF4-FFF2-40B4-BE49-F238E27FC236}">
                <a16:creationId xmlns:a16="http://schemas.microsoft.com/office/drawing/2014/main" id="{3D10FBF6-EEFB-964B-9838-81894B4B5728}"/>
              </a:ext>
            </a:extLst>
          </p:cNvPr>
          <p:cNvSpPr txBox="1">
            <a:spLocks/>
          </p:cNvSpPr>
          <p:nvPr/>
        </p:nvSpPr>
        <p:spPr>
          <a:xfrm>
            <a:off x="2617769" y="439777"/>
            <a:ext cx="3874913" cy="1015683"/>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2000" b="0" kern="1200">
                <a:solidFill>
                  <a:srgbClr val="006B35"/>
                </a:solidFill>
                <a:latin typeface="Arial" panose="020B0604020202020204" pitchFamily="34" charset="0"/>
                <a:ea typeface="+mn-ea"/>
                <a:cs typeface="Arial" panose="020B0604020202020204" pitchFamily="34" charset="0"/>
              </a:defRPr>
            </a:lvl1pPr>
            <a:lvl2pPr marL="457189" indent="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377" indent="0" algn="ctr" defTabSz="685800" rtl="0" eaLnBrk="1" latinLnBrk="0" hangingPunct="1">
              <a:lnSpc>
                <a:spcPct val="90000"/>
              </a:lnSpc>
              <a:spcBef>
                <a:spcPts val="375"/>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566"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754"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5943"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6pPr>
            <a:lvl7pPr marL="2743131"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7pPr>
            <a:lvl8pPr marL="320032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8pPr>
            <a:lvl9pPr marL="3657509"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en-US" sz="1800"/>
              <a:t>Connect with us. </a:t>
            </a:r>
          </a:p>
          <a:p>
            <a:pPr>
              <a:lnSpc>
                <a:spcPct val="120000"/>
              </a:lnSpc>
              <a:spcBef>
                <a:spcPts val="0"/>
              </a:spcBef>
            </a:pPr>
            <a:r>
              <a:rPr lang="en-US" sz="1800"/>
              <a:t>Count on us. </a:t>
            </a:r>
          </a:p>
          <a:p>
            <a:pPr>
              <a:lnSpc>
                <a:spcPct val="120000"/>
              </a:lnSpc>
              <a:spcBef>
                <a:spcPts val="0"/>
              </a:spcBef>
            </a:pPr>
            <a:r>
              <a:rPr lang="en-US" sz="1800"/>
              <a:t>Thrive alongside us.</a:t>
            </a:r>
          </a:p>
          <a:p>
            <a:pPr>
              <a:lnSpc>
                <a:spcPct val="120000"/>
              </a:lnSpc>
              <a:spcBef>
                <a:spcPts val="0"/>
              </a:spcBef>
            </a:pPr>
            <a:endParaRPr lang="en-US" sz="1800"/>
          </a:p>
        </p:txBody>
      </p:sp>
    </p:spTree>
    <p:extLst>
      <p:ext uri="{BB962C8B-B14F-4D97-AF65-F5344CB8AC3E}">
        <p14:creationId xmlns:p14="http://schemas.microsoft.com/office/powerpoint/2010/main" val="1868331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28F39DD-4441-8C46-9F7C-6B6F483B4EDA}"/>
              </a:ext>
            </a:extLst>
          </p:cNvPr>
          <p:cNvSpPr>
            <a:spLocks noGrp="1"/>
          </p:cNvSpPr>
          <p:nvPr>
            <p:ph type="title"/>
          </p:nvPr>
        </p:nvSpPr>
        <p:spPr>
          <a:xfrm>
            <a:off x="486833" y="492652"/>
            <a:ext cx="11316371" cy="738785"/>
          </a:xfrm>
        </p:spPr>
        <p:txBody>
          <a:bodyPr>
            <a:normAutofit/>
          </a:bodyPr>
          <a:lstStyle/>
          <a:p>
            <a:r>
              <a:rPr lang="en-US" sz="2200">
                <a:latin typeface="Arial"/>
                <a:cs typeface="Arial"/>
              </a:rPr>
              <a:t>Leveraging Existing Infrastructure, New Technologies and Renewable Energy Sources to Decarbonize the Building-energy Sector</a:t>
            </a:r>
          </a:p>
        </p:txBody>
      </p:sp>
      <p:sp>
        <p:nvSpPr>
          <p:cNvPr id="9" name="Text Placeholder 8">
            <a:extLst>
              <a:ext uri="{FF2B5EF4-FFF2-40B4-BE49-F238E27FC236}">
                <a16:creationId xmlns:a16="http://schemas.microsoft.com/office/drawing/2014/main" id="{30D7E01F-4801-6348-86AA-5C464D543911}"/>
              </a:ext>
            </a:extLst>
          </p:cNvPr>
          <p:cNvSpPr>
            <a:spLocks noGrp="1"/>
          </p:cNvSpPr>
          <p:nvPr>
            <p:ph type="body" sz="quarter" idx="13"/>
          </p:nvPr>
        </p:nvSpPr>
        <p:spPr>
          <a:xfrm>
            <a:off x="486834" y="1387641"/>
            <a:ext cx="11318269" cy="625324"/>
          </a:xfrm>
        </p:spPr>
        <p:txBody>
          <a:bodyPr vert="horz" lIns="121920" tIns="60960" rIns="121920" bIns="60960" rtlCol="0" anchor="t">
            <a:noAutofit/>
          </a:bodyPr>
          <a:lstStyle/>
          <a:p>
            <a:r>
              <a:rPr lang="en-US">
                <a:latin typeface="Arial"/>
                <a:cs typeface="Arial"/>
              </a:rPr>
              <a:t>District Energy has a 100-year history of greening and Vicinity will deploy innovative technologies to achieve </a:t>
            </a:r>
            <a:r>
              <a:rPr lang="en-US" b="1" i="1">
                <a:latin typeface="Arial"/>
                <a:cs typeface="Arial"/>
              </a:rPr>
              <a:t>net zero carbon emissions by 2050</a:t>
            </a:r>
            <a:r>
              <a:rPr lang="en-US" b="1">
                <a:latin typeface="Arial"/>
                <a:cs typeface="Arial"/>
              </a:rPr>
              <a:t>... </a:t>
            </a:r>
            <a:r>
              <a:rPr lang="en-US" b="1" i="1">
                <a:latin typeface="Arial"/>
                <a:cs typeface="Arial"/>
              </a:rPr>
              <a:t>Cutting our emissions in half by 2035</a:t>
            </a:r>
          </a:p>
        </p:txBody>
      </p:sp>
      <p:grpSp>
        <p:nvGrpSpPr>
          <p:cNvPr id="42" name="Group 41">
            <a:extLst>
              <a:ext uri="{FF2B5EF4-FFF2-40B4-BE49-F238E27FC236}">
                <a16:creationId xmlns:a16="http://schemas.microsoft.com/office/drawing/2014/main" id="{E8679AE0-8093-4E74-B05F-16D31802501E}"/>
              </a:ext>
            </a:extLst>
          </p:cNvPr>
          <p:cNvGrpSpPr/>
          <p:nvPr/>
        </p:nvGrpSpPr>
        <p:grpSpPr>
          <a:xfrm>
            <a:off x="0" y="2231243"/>
            <a:ext cx="12192000" cy="4499781"/>
            <a:chOff x="0" y="1673432"/>
            <a:chExt cx="9144000" cy="3374836"/>
          </a:xfrm>
        </p:grpSpPr>
        <p:sp>
          <p:nvSpPr>
            <p:cNvPr id="13" name="Rectangle 12">
              <a:extLst>
                <a:ext uri="{FF2B5EF4-FFF2-40B4-BE49-F238E27FC236}">
                  <a16:creationId xmlns:a16="http://schemas.microsoft.com/office/drawing/2014/main" id="{15FCC247-CA1F-5D4A-82B6-025033999723}"/>
                </a:ext>
              </a:extLst>
            </p:cNvPr>
            <p:cNvSpPr/>
            <p:nvPr/>
          </p:nvSpPr>
          <p:spPr>
            <a:xfrm>
              <a:off x="105352" y="3789848"/>
              <a:ext cx="434735" cy="238575"/>
            </a:xfrm>
            <a:prstGeom prst="rect">
              <a:avLst/>
            </a:prstGeom>
          </p:spPr>
          <p:txBody>
            <a:bodyPr wrap="none" lIns="121920" tIns="60960" rIns="121920" bIns="60960" anchor="t">
              <a:spAutoFit/>
            </a:bodyPr>
            <a:lstStyle/>
            <a:p>
              <a:r>
                <a:rPr lang="en-US" sz="1267">
                  <a:solidFill>
                    <a:srgbClr val="C00000"/>
                  </a:solidFill>
                  <a:latin typeface="Arial"/>
                  <a:cs typeface="Arial"/>
                </a:rPr>
                <a:t>Coal</a:t>
              </a:r>
              <a:endParaRPr lang="en-US" sz="1267">
                <a:solidFill>
                  <a:srgbClr val="C00000"/>
                </a:solidFill>
                <a:cs typeface="Calibri"/>
              </a:endParaRPr>
            </a:p>
          </p:txBody>
        </p:sp>
        <p:sp>
          <p:nvSpPr>
            <p:cNvPr id="14" name="Rectangle 13">
              <a:extLst>
                <a:ext uri="{FF2B5EF4-FFF2-40B4-BE49-F238E27FC236}">
                  <a16:creationId xmlns:a16="http://schemas.microsoft.com/office/drawing/2014/main" id="{380F9D2A-5FF1-9D46-8A96-88BDCA0CF9D5}"/>
                </a:ext>
              </a:extLst>
            </p:cNvPr>
            <p:cNvSpPr/>
            <p:nvPr/>
          </p:nvSpPr>
          <p:spPr>
            <a:xfrm>
              <a:off x="755876" y="3789848"/>
              <a:ext cx="334948" cy="238575"/>
            </a:xfrm>
            <a:prstGeom prst="rect">
              <a:avLst/>
            </a:prstGeom>
          </p:spPr>
          <p:txBody>
            <a:bodyPr wrap="none" lIns="121920" tIns="60960" rIns="121920" bIns="60960" anchor="t">
              <a:spAutoFit/>
            </a:bodyPr>
            <a:lstStyle/>
            <a:p>
              <a:r>
                <a:rPr lang="en-US" sz="1267">
                  <a:solidFill>
                    <a:schemeClr val="accent2"/>
                  </a:solidFill>
                  <a:latin typeface="Arial"/>
                  <a:cs typeface="Arial"/>
                </a:rPr>
                <a:t>Oil</a:t>
              </a:r>
              <a:endParaRPr lang="en-US" sz="1267">
                <a:solidFill>
                  <a:schemeClr val="accent2"/>
                </a:solidFill>
                <a:cs typeface="Calibri"/>
              </a:endParaRPr>
            </a:p>
          </p:txBody>
        </p:sp>
        <p:sp>
          <p:nvSpPr>
            <p:cNvPr id="15" name="Rectangle 14">
              <a:extLst>
                <a:ext uri="{FF2B5EF4-FFF2-40B4-BE49-F238E27FC236}">
                  <a16:creationId xmlns:a16="http://schemas.microsoft.com/office/drawing/2014/main" id="{687D7C5B-4559-3B49-8F24-71815BAB9E4B}"/>
                </a:ext>
              </a:extLst>
            </p:cNvPr>
            <p:cNvSpPr/>
            <p:nvPr/>
          </p:nvSpPr>
          <p:spPr>
            <a:xfrm>
              <a:off x="1158173" y="3789848"/>
              <a:ext cx="610263" cy="384817"/>
            </a:xfrm>
            <a:prstGeom prst="rect">
              <a:avLst/>
            </a:prstGeom>
          </p:spPr>
          <p:txBody>
            <a:bodyPr wrap="none" lIns="121920" tIns="60960" rIns="121920" bIns="60960" anchor="t">
              <a:spAutoFit/>
            </a:bodyPr>
            <a:lstStyle/>
            <a:p>
              <a:pPr algn="ctr"/>
              <a:r>
                <a:rPr lang="en-US" sz="1267">
                  <a:solidFill>
                    <a:srgbClr val="FFC000"/>
                  </a:solidFill>
                  <a:latin typeface="Arial"/>
                  <a:cs typeface="Arial"/>
                </a:rPr>
                <a:t>Natural </a:t>
              </a:r>
              <a:br>
                <a:rPr lang="en-US" sz="1267">
                  <a:solidFill>
                    <a:srgbClr val="FFC000"/>
                  </a:solidFill>
                  <a:latin typeface="Arial"/>
                  <a:cs typeface="Arial"/>
                </a:rPr>
              </a:br>
              <a:r>
                <a:rPr lang="en-US" sz="1267">
                  <a:solidFill>
                    <a:srgbClr val="FFC000"/>
                  </a:solidFill>
                  <a:latin typeface="Arial"/>
                  <a:cs typeface="Arial"/>
                </a:rPr>
                <a:t>Gas</a:t>
              </a:r>
              <a:endParaRPr lang="en-US" sz="1267">
                <a:solidFill>
                  <a:srgbClr val="FFC000"/>
                </a:solidFill>
                <a:cs typeface="Calibri"/>
              </a:endParaRPr>
            </a:p>
          </p:txBody>
        </p:sp>
        <p:sp>
          <p:nvSpPr>
            <p:cNvPr id="16" name="Rectangle 15">
              <a:extLst>
                <a:ext uri="{FF2B5EF4-FFF2-40B4-BE49-F238E27FC236}">
                  <a16:creationId xmlns:a16="http://schemas.microsoft.com/office/drawing/2014/main" id="{A170946C-013E-8144-ACE8-ECD724AFCD98}"/>
                </a:ext>
              </a:extLst>
            </p:cNvPr>
            <p:cNvSpPr/>
            <p:nvPr/>
          </p:nvSpPr>
          <p:spPr>
            <a:xfrm>
              <a:off x="2362733" y="3789848"/>
              <a:ext cx="759201" cy="361734"/>
            </a:xfrm>
            <a:prstGeom prst="rect">
              <a:avLst/>
            </a:prstGeom>
          </p:spPr>
          <p:txBody>
            <a:bodyPr wrap="square" lIns="91440" tIns="45720" rIns="91440" bIns="45720" anchor="t">
              <a:spAutoFit/>
            </a:bodyPr>
            <a:lstStyle/>
            <a:p>
              <a:pPr algn="ctr"/>
              <a:r>
                <a:rPr lang="en-US" sz="1267" b="1">
                  <a:solidFill>
                    <a:srgbClr val="006B35"/>
                  </a:solidFill>
                  <a:latin typeface="Arial"/>
                  <a:cs typeface="Arial"/>
                </a:rPr>
                <a:t>Biogenic</a:t>
              </a:r>
              <a:endParaRPr lang="en-US" sz="1267" b="1">
                <a:solidFill>
                  <a:srgbClr val="006B35"/>
                </a:solidFill>
                <a:latin typeface="Calibri" panose="020F0502020204030204"/>
                <a:cs typeface="Calibri"/>
              </a:endParaRPr>
            </a:p>
            <a:p>
              <a:pPr algn="ctr"/>
              <a:r>
                <a:rPr lang="en-US" sz="1267" b="1">
                  <a:solidFill>
                    <a:srgbClr val="006B35"/>
                  </a:solidFill>
                  <a:latin typeface="Arial"/>
                  <a:cs typeface="Arial"/>
                </a:rPr>
                <a:t>Fuel</a:t>
              </a:r>
              <a:endParaRPr lang="en-US" sz="1267" b="1">
                <a:solidFill>
                  <a:srgbClr val="006B35"/>
                </a:solidFill>
                <a:cs typeface="Calibri"/>
              </a:endParaRPr>
            </a:p>
          </p:txBody>
        </p:sp>
        <p:sp>
          <p:nvSpPr>
            <p:cNvPr id="17" name="Rectangle 16">
              <a:extLst>
                <a:ext uri="{FF2B5EF4-FFF2-40B4-BE49-F238E27FC236}">
                  <a16:creationId xmlns:a16="http://schemas.microsoft.com/office/drawing/2014/main" id="{DCC618FA-98A4-D84A-AE1E-C92581843DE9}"/>
                </a:ext>
              </a:extLst>
            </p:cNvPr>
            <p:cNvSpPr/>
            <p:nvPr/>
          </p:nvSpPr>
          <p:spPr>
            <a:xfrm>
              <a:off x="2937215" y="3789847"/>
              <a:ext cx="1559545" cy="1258421"/>
            </a:xfrm>
            <a:prstGeom prst="rect">
              <a:avLst/>
            </a:prstGeom>
          </p:spPr>
          <p:txBody>
            <a:bodyPr wrap="square" lIns="91440" tIns="45720" rIns="91440" bIns="45720" anchor="t">
              <a:spAutoFit/>
            </a:bodyPr>
            <a:lstStyle/>
            <a:p>
              <a:pPr algn="ctr">
                <a:spcAft>
                  <a:spcPts val="200"/>
                </a:spcAft>
              </a:pPr>
              <a:r>
                <a:rPr lang="en-US" sz="1267" b="1">
                  <a:solidFill>
                    <a:srgbClr val="006B35"/>
                  </a:solidFill>
                  <a:latin typeface="Arial"/>
                  <a:cs typeface="Arial"/>
                </a:rPr>
                <a:t>Electrified steam generation, industrial scale heat pumps, and long-term energy storage (electric/thermal) for carbon-based dispatch</a:t>
              </a:r>
            </a:p>
            <a:p>
              <a:pPr algn="ctr">
                <a:spcAft>
                  <a:spcPts val="200"/>
                </a:spcAft>
              </a:pPr>
              <a:endParaRPr lang="en-US" sz="1267">
                <a:solidFill>
                  <a:srgbClr val="006B35"/>
                </a:solidFill>
                <a:latin typeface="Arial"/>
                <a:cs typeface="Arial"/>
              </a:endParaRPr>
            </a:p>
          </p:txBody>
        </p:sp>
        <p:sp>
          <p:nvSpPr>
            <p:cNvPr id="18" name="Rectangle 17">
              <a:extLst>
                <a:ext uri="{FF2B5EF4-FFF2-40B4-BE49-F238E27FC236}">
                  <a16:creationId xmlns:a16="http://schemas.microsoft.com/office/drawing/2014/main" id="{190D9373-9F13-6F45-8566-B129A6A87F37}"/>
                </a:ext>
              </a:extLst>
            </p:cNvPr>
            <p:cNvSpPr/>
            <p:nvPr/>
          </p:nvSpPr>
          <p:spPr>
            <a:xfrm>
              <a:off x="4402" y="3610400"/>
              <a:ext cx="496771" cy="223091"/>
            </a:xfrm>
            <a:prstGeom prst="rect">
              <a:avLst/>
            </a:prstGeom>
          </p:spPr>
          <p:txBody>
            <a:bodyPr wrap="none">
              <a:spAutoFit/>
            </a:bodyPr>
            <a:lstStyle/>
            <a:p>
              <a:r>
                <a:rPr lang="en-US" sz="1333" b="1">
                  <a:solidFill>
                    <a:schemeClr val="tx2"/>
                  </a:solidFill>
                  <a:latin typeface="Arial"/>
                  <a:cs typeface="Arial"/>
                </a:rPr>
                <a:t>~1900</a:t>
              </a:r>
              <a:endParaRPr lang="en-US" sz="1333">
                <a:solidFill>
                  <a:schemeClr val="tx2"/>
                </a:solidFill>
              </a:endParaRPr>
            </a:p>
          </p:txBody>
        </p:sp>
        <p:sp>
          <p:nvSpPr>
            <p:cNvPr id="19" name="Rectangle 18">
              <a:extLst>
                <a:ext uri="{FF2B5EF4-FFF2-40B4-BE49-F238E27FC236}">
                  <a16:creationId xmlns:a16="http://schemas.microsoft.com/office/drawing/2014/main" id="{EB0E8AE1-008E-7D4A-B351-94742660DED6}"/>
                </a:ext>
              </a:extLst>
            </p:cNvPr>
            <p:cNvSpPr/>
            <p:nvPr/>
          </p:nvSpPr>
          <p:spPr>
            <a:xfrm>
              <a:off x="611307" y="3610400"/>
              <a:ext cx="496771" cy="223091"/>
            </a:xfrm>
            <a:prstGeom prst="rect">
              <a:avLst/>
            </a:prstGeom>
          </p:spPr>
          <p:txBody>
            <a:bodyPr wrap="none">
              <a:spAutoFit/>
            </a:bodyPr>
            <a:lstStyle/>
            <a:p>
              <a:r>
                <a:rPr lang="en-US" sz="1333" b="1">
                  <a:solidFill>
                    <a:schemeClr val="tx2"/>
                  </a:solidFill>
                  <a:latin typeface="Arial"/>
                  <a:cs typeface="Arial"/>
                </a:rPr>
                <a:t>~1950</a:t>
              </a:r>
              <a:endParaRPr lang="en-US" sz="1333">
                <a:solidFill>
                  <a:schemeClr val="tx2"/>
                </a:solidFill>
              </a:endParaRPr>
            </a:p>
          </p:txBody>
        </p:sp>
        <p:sp>
          <p:nvSpPr>
            <p:cNvPr id="20" name="Rectangle 19">
              <a:extLst>
                <a:ext uri="{FF2B5EF4-FFF2-40B4-BE49-F238E27FC236}">
                  <a16:creationId xmlns:a16="http://schemas.microsoft.com/office/drawing/2014/main" id="{BFFE068A-E4F9-8240-B337-A2858184705D}"/>
                </a:ext>
              </a:extLst>
            </p:cNvPr>
            <p:cNvSpPr/>
            <p:nvPr/>
          </p:nvSpPr>
          <p:spPr>
            <a:xfrm>
              <a:off x="1213458" y="3610400"/>
              <a:ext cx="496771" cy="223091"/>
            </a:xfrm>
            <a:prstGeom prst="rect">
              <a:avLst/>
            </a:prstGeom>
          </p:spPr>
          <p:txBody>
            <a:bodyPr wrap="none">
              <a:spAutoFit/>
            </a:bodyPr>
            <a:lstStyle/>
            <a:p>
              <a:r>
                <a:rPr lang="en-US" sz="1333" b="1">
                  <a:solidFill>
                    <a:schemeClr val="tx2"/>
                  </a:solidFill>
                  <a:latin typeface="Arial"/>
                  <a:cs typeface="Arial"/>
                </a:rPr>
                <a:t>~1990</a:t>
              </a:r>
              <a:endParaRPr lang="en-US" sz="1333">
                <a:solidFill>
                  <a:schemeClr val="tx2"/>
                </a:solidFill>
              </a:endParaRPr>
            </a:p>
          </p:txBody>
        </p:sp>
        <p:sp>
          <p:nvSpPr>
            <p:cNvPr id="22" name="Rectangle 21">
              <a:extLst>
                <a:ext uri="{FF2B5EF4-FFF2-40B4-BE49-F238E27FC236}">
                  <a16:creationId xmlns:a16="http://schemas.microsoft.com/office/drawing/2014/main" id="{6E2FCC21-0E20-9943-B376-2D5E257AF525}"/>
                </a:ext>
              </a:extLst>
            </p:cNvPr>
            <p:cNvSpPr/>
            <p:nvPr/>
          </p:nvSpPr>
          <p:spPr>
            <a:xfrm>
              <a:off x="2524290" y="3610400"/>
              <a:ext cx="422231" cy="223091"/>
            </a:xfrm>
            <a:prstGeom prst="rect">
              <a:avLst/>
            </a:prstGeom>
          </p:spPr>
          <p:txBody>
            <a:bodyPr wrap="none">
              <a:spAutoFit/>
            </a:bodyPr>
            <a:lstStyle/>
            <a:p>
              <a:r>
                <a:rPr lang="en-US" sz="1333" b="1">
                  <a:solidFill>
                    <a:srgbClr val="006B35"/>
                  </a:solidFill>
                  <a:latin typeface="Arial"/>
                  <a:cs typeface="Arial"/>
                </a:rPr>
                <a:t>2021</a:t>
              </a:r>
              <a:endParaRPr lang="en-US" sz="1333"/>
            </a:p>
          </p:txBody>
        </p:sp>
        <p:sp>
          <p:nvSpPr>
            <p:cNvPr id="23" name="Rectangle 22">
              <a:extLst>
                <a:ext uri="{FF2B5EF4-FFF2-40B4-BE49-F238E27FC236}">
                  <a16:creationId xmlns:a16="http://schemas.microsoft.com/office/drawing/2014/main" id="{6360B5DA-9749-4C4E-B31B-5B6D34C614E6}"/>
                </a:ext>
              </a:extLst>
            </p:cNvPr>
            <p:cNvSpPr/>
            <p:nvPr/>
          </p:nvSpPr>
          <p:spPr>
            <a:xfrm>
              <a:off x="3279058" y="3610400"/>
              <a:ext cx="895197" cy="246173"/>
            </a:xfrm>
            <a:prstGeom prst="rect">
              <a:avLst/>
            </a:prstGeom>
          </p:spPr>
          <p:txBody>
            <a:bodyPr wrap="none" lIns="121920" tIns="60960" rIns="121920" bIns="60960" anchor="t">
              <a:spAutoFit/>
            </a:bodyPr>
            <a:lstStyle/>
            <a:p>
              <a:r>
                <a:rPr lang="en-US" sz="1333" b="1">
                  <a:solidFill>
                    <a:srgbClr val="006B35"/>
                  </a:solidFill>
                  <a:latin typeface="Arial"/>
                  <a:cs typeface="Arial"/>
                </a:rPr>
                <a:t>2022 – 2030</a:t>
              </a:r>
              <a:endParaRPr lang="en-US" sz="1333"/>
            </a:p>
          </p:txBody>
        </p:sp>
        <p:sp>
          <p:nvSpPr>
            <p:cNvPr id="24" name="Rectangle 23">
              <a:extLst>
                <a:ext uri="{FF2B5EF4-FFF2-40B4-BE49-F238E27FC236}">
                  <a16:creationId xmlns:a16="http://schemas.microsoft.com/office/drawing/2014/main" id="{22E59AB8-769D-0147-8818-C6D4931D33C0}"/>
                </a:ext>
              </a:extLst>
            </p:cNvPr>
            <p:cNvSpPr/>
            <p:nvPr/>
          </p:nvSpPr>
          <p:spPr>
            <a:xfrm>
              <a:off x="1728478" y="3789847"/>
              <a:ext cx="780628" cy="654218"/>
            </a:xfrm>
            <a:prstGeom prst="rect">
              <a:avLst/>
            </a:prstGeom>
          </p:spPr>
          <p:txBody>
            <a:bodyPr wrap="square" lIns="91440" tIns="45720" rIns="91440" bIns="45720" anchor="t">
              <a:spAutoFit/>
            </a:bodyPr>
            <a:lstStyle/>
            <a:p>
              <a:pPr algn="ctr"/>
              <a:r>
                <a:rPr lang="en-US" sz="1267">
                  <a:solidFill>
                    <a:srgbClr val="00B050"/>
                  </a:solidFill>
                  <a:latin typeface="Arial"/>
                  <a:cs typeface="Arial"/>
                </a:rPr>
                <a:t>Combined Heat and Power (CHP)</a:t>
              </a:r>
              <a:endParaRPr lang="en-US" sz="1267">
                <a:solidFill>
                  <a:srgbClr val="00B050"/>
                </a:solidFill>
                <a:cs typeface="Calibri"/>
              </a:endParaRPr>
            </a:p>
          </p:txBody>
        </p:sp>
        <p:sp>
          <p:nvSpPr>
            <p:cNvPr id="25" name="Rectangle 24">
              <a:extLst>
                <a:ext uri="{FF2B5EF4-FFF2-40B4-BE49-F238E27FC236}">
                  <a16:creationId xmlns:a16="http://schemas.microsoft.com/office/drawing/2014/main" id="{C1A1DD26-F584-C44B-9C90-E80570FF5DFB}"/>
                </a:ext>
              </a:extLst>
            </p:cNvPr>
            <p:cNvSpPr/>
            <p:nvPr/>
          </p:nvSpPr>
          <p:spPr>
            <a:xfrm>
              <a:off x="1806892" y="3610400"/>
              <a:ext cx="496771" cy="223091"/>
            </a:xfrm>
            <a:prstGeom prst="rect">
              <a:avLst/>
            </a:prstGeom>
          </p:spPr>
          <p:txBody>
            <a:bodyPr wrap="none">
              <a:spAutoFit/>
            </a:bodyPr>
            <a:lstStyle/>
            <a:p>
              <a:r>
                <a:rPr lang="en-US" sz="1333" b="1">
                  <a:solidFill>
                    <a:schemeClr val="tx2"/>
                  </a:solidFill>
                  <a:latin typeface="Arial"/>
                  <a:cs typeface="Arial"/>
                </a:rPr>
                <a:t>~2000</a:t>
              </a:r>
              <a:endParaRPr lang="en-US" sz="1333">
                <a:solidFill>
                  <a:schemeClr val="tx2"/>
                </a:solidFill>
              </a:endParaRPr>
            </a:p>
          </p:txBody>
        </p:sp>
        <p:sp>
          <p:nvSpPr>
            <p:cNvPr id="6" name="TextBox 5">
              <a:extLst>
                <a:ext uri="{FF2B5EF4-FFF2-40B4-BE49-F238E27FC236}">
                  <a16:creationId xmlns:a16="http://schemas.microsoft.com/office/drawing/2014/main" id="{65814771-174E-4042-9A95-C1AD29AA6E29}"/>
                </a:ext>
              </a:extLst>
            </p:cNvPr>
            <p:cNvSpPr txBox="1"/>
            <p:nvPr/>
          </p:nvSpPr>
          <p:spPr>
            <a:xfrm>
              <a:off x="4313818" y="3789847"/>
              <a:ext cx="1444808" cy="823544"/>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a:r>
                <a:rPr lang="en-US" sz="1267" b="1">
                  <a:solidFill>
                    <a:srgbClr val="006B35"/>
                  </a:solidFill>
                  <a:latin typeface="Arial"/>
                  <a:cs typeface="Arial"/>
                </a:rPr>
                <a:t>Hydrogen, RNG and other fuels/technologies as they become available</a:t>
              </a:r>
            </a:p>
          </p:txBody>
        </p:sp>
        <p:sp>
          <p:nvSpPr>
            <p:cNvPr id="26" name="Rectangle 25">
              <a:extLst>
                <a:ext uri="{FF2B5EF4-FFF2-40B4-BE49-F238E27FC236}">
                  <a16:creationId xmlns:a16="http://schemas.microsoft.com/office/drawing/2014/main" id="{5112630F-C1C0-49A4-8CB0-9FC4A464567C}"/>
                </a:ext>
              </a:extLst>
            </p:cNvPr>
            <p:cNvSpPr/>
            <p:nvPr/>
          </p:nvSpPr>
          <p:spPr>
            <a:xfrm>
              <a:off x="4533287" y="3632102"/>
              <a:ext cx="895197" cy="246173"/>
            </a:xfrm>
            <a:prstGeom prst="rect">
              <a:avLst/>
            </a:prstGeom>
          </p:spPr>
          <p:txBody>
            <a:bodyPr wrap="none" lIns="121920" tIns="60960" rIns="121920" bIns="60960" anchor="t">
              <a:spAutoFit/>
            </a:bodyPr>
            <a:lstStyle/>
            <a:p>
              <a:r>
                <a:rPr lang="en-US" sz="1333" b="1">
                  <a:solidFill>
                    <a:srgbClr val="006B35"/>
                  </a:solidFill>
                  <a:latin typeface="Arial"/>
                  <a:cs typeface="Arial"/>
                </a:rPr>
                <a:t>2030 – 2050</a:t>
              </a:r>
              <a:endParaRPr lang="en-US" sz="1333"/>
            </a:p>
          </p:txBody>
        </p:sp>
        <p:sp>
          <p:nvSpPr>
            <p:cNvPr id="29" name="Rectangle 28">
              <a:extLst>
                <a:ext uri="{FF2B5EF4-FFF2-40B4-BE49-F238E27FC236}">
                  <a16:creationId xmlns:a16="http://schemas.microsoft.com/office/drawing/2014/main" id="{CF1D072C-B074-A24C-BEF5-A2C7C8368513}"/>
                </a:ext>
              </a:extLst>
            </p:cNvPr>
            <p:cNvSpPr/>
            <p:nvPr/>
          </p:nvSpPr>
          <p:spPr>
            <a:xfrm>
              <a:off x="5589933" y="1673432"/>
              <a:ext cx="702463" cy="173124"/>
            </a:xfrm>
            <a:prstGeom prst="rect">
              <a:avLst/>
            </a:prstGeom>
          </p:spPr>
          <p:txBody>
            <a:bodyPr wrap="square">
              <a:spAutoFit/>
            </a:bodyPr>
            <a:lstStyle/>
            <a:p>
              <a:pPr algn="ctr">
                <a:spcAft>
                  <a:spcPts val="200"/>
                </a:spcAft>
              </a:pPr>
              <a:r>
                <a:rPr lang="en-US" sz="900">
                  <a:solidFill>
                    <a:schemeClr val="bg1">
                      <a:lumMod val="50000"/>
                    </a:schemeClr>
                  </a:solidFill>
                  <a:latin typeface="Arial"/>
                  <a:cs typeface="Arial"/>
                </a:rPr>
                <a:t>CHP</a:t>
              </a:r>
            </a:p>
          </p:txBody>
        </p:sp>
        <p:sp>
          <p:nvSpPr>
            <p:cNvPr id="30" name="Rectangle 29">
              <a:extLst>
                <a:ext uri="{FF2B5EF4-FFF2-40B4-BE49-F238E27FC236}">
                  <a16:creationId xmlns:a16="http://schemas.microsoft.com/office/drawing/2014/main" id="{BB5D1745-12E1-2D45-B040-65FC03E270AA}"/>
                </a:ext>
              </a:extLst>
            </p:cNvPr>
            <p:cNvSpPr/>
            <p:nvPr/>
          </p:nvSpPr>
          <p:spPr>
            <a:xfrm>
              <a:off x="4718946" y="1673432"/>
              <a:ext cx="702463" cy="173124"/>
            </a:xfrm>
            <a:prstGeom prst="rect">
              <a:avLst/>
            </a:prstGeom>
          </p:spPr>
          <p:txBody>
            <a:bodyPr wrap="square">
              <a:spAutoFit/>
            </a:bodyPr>
            <a:lstStyle/>
            <a:p>
              <a:pPr algn="ctr">
                <a:spcAft>
                  <a:spcPts val="200"/>
                </a:spcAft>
              </a:pPr>
              <a:r>
                <a:rPr lang="en-US" sz="900">
                  <a:solidFill>
                    <a:schemeClr val="bg1">
                      <a:lumMod val="50000"/>
                    </a:schemeClr>
                  </a:solidFill>
                  <a:latin typeface="Arial"/>
                  <a:cs typeface="Arial"/>
                </a:rPr>
                <a:t>Boilers</a:t>
              </a:r>
            </a:p>
          </p:txBody>
        </p:sp>
        <p:pic>
          <p:nvPicPr>
            <p:cNvPr id="44" name="Picture 43" descr="Timeline&#10;&#10;Description automatically generated">
              <a:extLst>
                <a:ext uri="{FF2B5EF4-FFF2-40B4-BE49-F238E27FC236}">
                  <a16:creationId xmlns:a16="http://schemas.microsoft.com/office/drawing/2014/main" id="{9ED488A3-1F02-3D49-8D42-030399E8D99B}"/>
                </a:ext>
              </a:extLst>
            </p:cNvPr>
            <p:cNvPicPr>
              <a:picLocks noChangeAspect="1"/>
            </p:cNvPicPr>
            <p:nvPr/>
          </p:nvPicPr>
          <p:blipFill rotWithShape="1">
            <a:blip r:embed="rId3"/>
            <a:srcRect l="726" r="4094"/>
            <a:stretch/>
          </p:blipFill>
          <p:spPr>
            <a:xfrm>
              <a:off x="0" y="2160193"/>
              <a:ext cx="9144000" cy="1430583"/>
            </a:xfrm>
            <a:prstGeom prst="rect">
              <a:avLst/>
            </a:prstGeom>
          </p:spPr>
        </p:pic>
        <p:pic>
          <p:nvPicPr>
            <p:cNvPr id="4" name="Picture 3">
              <a:extLst>
                <a:ext uri="{FF2B5EF4-FFF2-40B4-BE49-F238E27FC236}">
                  <a16:creationId xmlns:a16="http://schemas.microsoft.com/office/drawing/2014/main" id="{475789CE-6C33-384B-98C2-1D14C194EE2C}"/>
                </a:ext>
              </a:extLst>
            </p:cNvPr>
            <p:cNvPicPr>
              <a:picLocks noChangeAspect="1"/>
            </p:cNvPicPr>
            <p:nvPr/>
          </p:nvPicPr>
          <p:blipFill rotWithShape="1">
            <a:blip r:embed="rId4"/>
            <a:srcRect b="26771"/>
            <a:stretch/>
          </p:blipFill>
          <p:spPr>
            <a:xfrm>
              <a:off x="5528347" y="1919581"/>
              <a:ext cx="825635" cy="725525"/>
            </a:xfrm>
            <a:prstGeom prst="rect">
              <a:avLst/>
            </a:prstGeom>
          </p:spPr>
        </p:pic>
        <p:pic>
          <p:nvPicPr>
            <p:cNvPr id="5" name="Picture 4">
              <a:extLst>
                <a:ext uri="{FF2B5EF4-FFF2-40B4-BE49-F238E27FC236}">
                  <a16:creationId xmlns:a16="http://schemas.microsoft.com/office/drawing/2014/main" id="{72D388D5-C00A-8E49-BF3C-39E9D5A47CD0}"/>
                </a:ext>
              </a:extLst>
            </p:cNvPr>
            <p:cNvPicPr>
              <a:picLocks noChangeAspect="1"/>
            </p:cNvPicPr>
            <p:nvPr/>
          </p:nvPicPr>
          <p:blipFill rotWithShape="1">
            <a:blip r:embed="rId5"/>
            <a:srcRect b="7007"/>
            <a:stretch/>
          </p:blipFill>
          <p:spPr>
            <a:xfrm>
              <a:off x="4718946" y="1919581"/>
              <a:ext cx="727728" cy="921341"/>
            </a:xfrm>
            <a:prstGeom prst="rect">
              <a:avLst/>
            </a:prstGeom>
          </p:spPr>
        </p:pic>
      </p:grpSp>
      <p:pic>
        <p:nvPicPr>
          <p:cNvPr id="48" name="Picture 47">
            <a:extLst>
              <a:ext uri="{FF2B5EF4-FFF2-40B4-BE49-F238E27FC236}">
                <a16:creationId xmlns:a16="http://schemas.microsoft.com/office/drawing/2014/main" id="{535BD7B8-3957-AA48-B599-62F37B7ECBB4}"/>
              </a:ext>
            </a:extLst>
          </p:cNvPr>
          <p:cNvPicPr>
            <a:picLocks noChangeAspect="1"/>
          </p:cNvPicPr>
          <p:nvPr/>
        </p:nvPicPr>
        <p:blipFill>
          <a:blip r:embed="rId6">
            <a:duotone>
              <a:prstClr val="black"/>
              <a:schemeClr val="accent6">
                <a:tint val="45000"/>
                <a:satMod val="400000"/>
              </a:schemeClr>
            </a:duotone>
          </a:blip>
          <a:stretch>
            <a:fillRect/>
          </a:stretch>
        </p:blipFill>
        <p:spPr>
          <a:xfrm>
            <a:off x="7606878" y="4597270"/>
            <a:ext cx="4196327" cy="473516"/>
          </a:xfrm>
          <a:prstGeom prst="rect">
            <a:avLst/>
          </a:prstGeom>
        </p:spPr>
      </p:pic>
    </p:spTree>
    <p:extLst>
      <p:ext uri="{BB962C8B-B14F-4D97-AF65-F5344CB8AC3E}">
        <p14:creationId xmlns:p14="http://schemas.microsoft.com/office/powerpoint/2010/main" val="1562914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F300B-F1C5-433A-B533-40C5831014C6}"/>
              </a:ext>
            </a:extLst>
          </p:cNvPr>
          <p:cNvSpPr>
            <a:spLocks noGrp="1"/>
          </p:cNvSpPr>
          <p:nvPr>
            <p:ph type="title"/>
          </p:nvPr>
        </p:nvSpPr>
        <p:spPr>
          <a:xfrm>
            <a:off x="434761" y="291596"/>
            <a:ext cx="11316371" cy="524181"/>
          </a:xfrm>
        </p:spPr>
        <p:txBody>
          <a:bodyPr>
            <a:normAutofit/>
          </a:bodyPr>
          <a:lstStyle/>
          <a:p>
            <a:r>
              <a:rPr lang="en-US">
                <a:latin typeface="Arial"/>
                <a:cs typeface="Arial"/>
              </a:rPr>
              <a:t>The Kansas City District Energy Network</a:t>
            </a:r>
          </a:p>
        </p:txBody>
      </p:sp>
      <p:sp>
        <p:nvSpPr>
          <p:cNvPr id="5" name="Rectangle 4">
            <a:extLst>
              <a:ext uri="{FF2B5EF4-FFF2-40B4-BE49-F238E27FC236}">
                <a16:creationId xmlns:a16="http://schemas.microsoft.com/office/drawing/2014/main" id="{EA44F06B-688B-4E07-A418-957E84D4C448}"/>
              </a:ext>
            </a:extLst>
          </p:cNvPr>
          <p:cNvSpPr/>
          <p:nvPr/>
        </p:nvSpPr>
        <p:spPr>
          <a:xfrm>
            <a:off x="486834" y="710270"/>
            <a:ext cx="11429308" cy="372410"/>
          </a:xfrm>
          <a:prstGeom prst="rect">
            <a:avLst/>
          </a:prstGeom>
        </p:spPr>
        <p:txBody>
          <a:bodyPr wrap="square" lIns="121920" tIns="60960" rIns="121920" bIns="60960" anchor="t">
            <a:spAutoFit/>
          </a:bodyPr>
          <a:lstStyle/>
          <a:p>
            <a:pPr>
              <a:lnSpc>
                <a:spcPct val="90000"/>
              </a:lnSpc>
              <a:spcBef>
                <a:spcPts val="1000"/>
              </a:spcBef>
            </a:pPr>
            <a:r>
              <a:rPr lang="en-US">
                <a:solidFill>
                  <a:srgbClr val="006B35"/>
                </a:solidFill>
                <a:latin typeface="Arial"/>
                <a:cs typeface="Arial"/>
              </a:rPr>
              <a:t>District energy </a:t>
            </a:r>
            <a:r>
              <a:rPr lang="en-US" b="1">
                <a:solidFill>
                  <a:srgbClr val="006B35"/>
                </a:solidFill>
                <a:latin typeface="Arial"/>
                <a:cs typeface="Arial"/>
              </a:rPr>
              <a:t>saves over 33,000 tons of carbon emissions annually</a:t>
            </a:r>
            <a:r>
              <a:rPr lang="en-US">
                <a:solidFill>
                  <a:srgbClr val="006B35"/>
                </a:solidFill>
                <a:latin typeface="Arial"/>
                <a:cs typeface="Arial"/>
              </a:rPr>
              <a:t> for Kansas City</a:t>
            </a:r>
          </a:p>
        </p:txBody>
      </p:sp>
      <p:pic>
        <p:nvPicPr>
          <p:cNvPr id="1026" name="Picture 2" descr="Kansas city ( usa ) missouri skyline with panorama in white background. vector illustration. business travel and tourism concept with modern buildings. image for presentation, banner, web site.">
            <a:extLst>
              <a:ext uri="{FF2B5EF4-FFF2-40B4-BE49-F238E27FC236}">
                <a16:creationId xmlns:a16="http://schemas.microsoft.com/office/drawing/2014/main" id="{3606B108-D4C9-7B70-63ED-BE345D3C67F6}"/>
              </a:ext>
            </a:extLst>
          </p:cNvPr>
          <p:cNvPicPr>
            <a:picLocks noChangeAspect="1" noChangeArrowheads="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b="23821"/>
          <a:stretch/>
        </p:blipFill>
        <p:spPr bwMode="auto">
          <a:xfrm>
            <a:off x="6599060" y="2280023"/>
            <a:ext cx="5443853" cy="228564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EC79A763-6B68-41FE-9334-99E029860297}"/>
              </a:ext>
            </a:extLst>
          </p:cNvPr>
          <p:cNvSpPr txBox="1">
            <a:spLocks noGrp="1"/>
          </p:cNvSpPr>
          <p:nvPr>
            <p:ph idx="1"/>
          </p:nvPr>
        </p:nvSpPr>
        <p:spPr>
          <a:xfrm>
            <a:off x="486834" y="1579585"/>
            <a:ext cx="6768731" cy="4226585"/>
          </a:xfrm>
          <a:prstGeom prst="rect">
            <a:avLst/>
          </a:prstGeom>
          <a:noFill/>
        </p:spPr>
        <p:txBody>
          <a:bodyPr vert="horz" wrap="square" lIns="0" tIns="0" rIns="0" bIns="0" rtlCol="0" anchor="t">
            <a:noAutofit/>
          </a:bodyPr>
          <a:lstStyle/>
          <a:p>
            <a:pPr marL="380144" indent="-380144">
              <a:spcBef>
                <a:spcPts val="800"/>
              </a:spcBef>
              <a:spcAft>
                <a:spcPts val="600"/>
              </a:spcAft>
            </a:pPr>
            <a:r>
              <a:rPr lang="en-US" sz="1600" b="1">
                <a:solidFill>
                  <a:srgbClr val="006B35"/>
                </a:solidFill>
                <a:latin typeface="Arial" panose="020B0604020202020204" pitchFamily="34" charset="0"/>
                <a:cs typeface="Arial" panose="020B0604020202020204" pitchFamily="34" charset="0"/>
              </a:rPr>
              <a:t>Over 110 years </a:t>
            </a:r>
            <a:r>
              <a:rPr lang="en-US" sz="1600">
                <a:latin typeface="Arial" panose="020B0604020202020204" pitchFamily="34" charset="0"/>
                <a:cs typeface="Arial" panose="020B0604020202020204" pitchFamily="34" charset="0"/>
              </a:rPr>
              <a:t>of energy experience in Kansas City</a:t>
            </a:r>
          </a:p>
          <a:p>
            <a:pPr marL="380144" indent="-380144">
              <a:spcBef>
                <a:spcPts val="800"/>
              </a:spcBef>
              <a:spcAft>
                <a:spcPts val="600"/>
              </a:spcAft>
            </a:pPr>
            <a:r>
              <a:rPr lang="en-US" sz="1600" b="1">
                <a:solidFill>
                  <a:srgbClr val="006B35"/>
                </a:solidFill>
                <a:latin typeface="Arial" panose="020B0604020202020204" pitchFamily="34" charset="0"/>
                <a:cs typeface="Arial" panose="020B0604020202020204" pitchFamily="34" charset="0"/>
              </a:rPr>
              <a:t>4 million square feet (60+ Customers) </a:t>
            </a:r>
            <a:r>
              <a:rPr lang="en-US" sz="1600">
                <a:latin typeface="Arial" panose="020B0604020202020204" pitchFamily="34" charset="0"/>
                <a:cs typeface="Arial" panose="020B0604020202020204" pitchFamily="34" charset="0"/>
              </a:rPr>
              <a:t>of commercial space served</a:t>
            </a:r>
          </a:p>
          <a:p>
            <a:pPr marL="989729" lvl="1" indent="-380144">
              <a:spcBef>
                <a:spcPts val="300"/>
              </a:spcBef>
              <a:spcAft>
                <a:spcPts val="600"/>
              </a:spcAft>
            </a:pPr>
            <a:r>
              <a:rPr lang="en-US" sz="1600">
                <a:latin typeface="Arial" panose="020B0604020202020204" pitchFamily="34" charset="0"/>
                <a:cs typeface="Arial" panose="020B0604020202020204" pitchFamily="34" charset="0"/>
              </a:rPr>
              <a:t>T-Mobile Center</a:t>
            </a:r>
          </a:p>
          <a:p>
            <a:pPr marL="989729" lvl="1" indent="-380144">
              <a:spcBef>
                <a:spcPts val="0"/>
              </a:spcBef>
              <a:spcAft>
                <a:spcPts val="600"/>
              </a:spcAft>
            </a:pPr>
            <a:r>
              <a:rPr lang="en-US" sz="1600">
                <a:latin typeface="Arial" panose="020B0604020202020204" pitchFamily="34" charset="0"/>
                <a:cs typeface="Arial" panose="020B0604020202020204" pitchFamily="34" charset="0"/>
              </a:rPr>
              <a:t>City Hall</a:t>
            </a:r>
          </a:p>
          <a:p>
            <a:pPr marL="989729" lvl="1" indent="-380144">
              <a:spcBef>
                <a:spcPts val="0"/>
              </a:spcBef>
              <a:spcAft>
                <a:spcPts val="600"/>
              </a:spcAft>
            </a:pPr>
            <a:r>
              <a:rPr lang="en-US" sz="1600">
                <a:latin typeface="Arial" panose="020B0604020202020204" pitchFamily="34" charset="0"/>
                <a:cs typeface="Arial" panose="020B0604020202020204" pitchFamily="34" charset="0"/>
              </a:rPr>
              <a:t>KC Convention Center</a:t>
            </a:r>
          </a:p>
          <a:p>
            <a:pPr marL="989729" lvl="1" indent="-380144">
              <a:spcBef>
                <a:spcPts val="0"/>
              </a:spcBef>
              <a:spcAft>
                <a:spcPts val="600"/>
              </a:spcAft>
            </a:pPr>
            <a:r>
              <a:rPr lang="en-US" sz="1600">
                <a:latin typeface="Arial" panose="020B0604020202020204" pitchFamily="34" charset="0"/>
                <a:cs typeface="Arial" panose="020B0604020202020204" pitchFamily="34" charset="0"/>
              </a:rPr>
              <a:t>Flashcube Apartments</a:t>
            </a:r>
          </a:p>
          <a:p>
            <a:pPr marL="989729" lvl="1" indent="-380144">
              <a:spcBef>
                <a:spcPts val="0"/>
              </a:spcBef>
              <a:spcAft>
                <a:spcPts val="600"/>
              </a:spcAft>
            </a:pPr>
            <a:r>
              <a:rPr lang="en-US" sz="1600">
                <a:latin typeface="Arial" panose="020B0604020202020204" pitchFamily="34" charset="0"/>
                <a:cs typeface="Arial" panose="020B0604020202020204" pitchFamily="34" charset="0"/>
              </a:rPr>
              <a:t>Lifted Spirits Distillery</a:t>
            </a:r>
          </a:p>
          <a:p>
            <a:pPr marL="380144" indent="-380144">
              <a:spcBef>
                <a:spcPts val="800"/>
              </a:spcBef>
              <a:spcAft>
                <a:spcPts val="600"/>
              </a:spcAft>
            </a:pPr>
            <a:r>
              <a:rPr lang="en-US" sz="1600" b="1">
                <a:solidFill>
                  <a:srgbClr val="006B35"/>
                </a:solidFill>
                <a:latin typeface="Arial" panose="020B0604020202020204" pitchFamily="34" charset="0"/>
                <a:cs typeface="Arial" panose="020B0604020202020204" pitchFamily="34" charset="0"/>
              </a:rPr>
              <a:t>6+ miles </a:t>
            </a:r>
            <a:r>
              <a:rPr lang="en-US" sz="1600">
                <a:latin typeface="Arial" panose="020B0604020202020204" pitchFamily="34" charset="0"/>
                <a:cs typeface="Arial" panose="020B0604020202020204" pitchFamily="34" charset="0"/>
              </a:rPr>
              <a:t>of underground piping distribution for steam </a:t>
            </a:r>
            <a:br>
              <a:rPr lang="en-US" sz="1600">
                <a:latin typeface="Arial" panose="020B0604020202020204" pitchFamily="34" charset="0"/>
                <a:cs typeface="Arial" panose="020B0604020202020204" pitchFamily="34" charset="0"/>
              </a:rPr>
            </a:br>
            <a:r>
              <a:rPr lang="en-US" sz="1600">
                <a:latin typeface="Arial" panose="020B0604020202020204" pitchFamily="34" charset="0"/>
                <a:cs typeface="Arial" panose="020B0604020202020204" pitchFamily="34" charset="0"/>
              </a:rPr>
              <a:t>and </a:t>
            </a:r>
            <a:r>
              <a:rPr lang="en-US" sz="1600" b="1">
                <a:solidFill>
                  <a:srgbClr val="006B35"/>
                </a:solidFill>
                <a:latin typeface="Arial" panose="020B0604020202020204" pitchFamily="34" charset="0"/>
                <a:cs typeface="Arial" panose="020B0604020202020204" pitchFamily="34" charset="0"/>
              </a:rPr>
              <a:t>4+ miles </a:t>
            </a:r>
            <a:r>
              <a:rPr lang="en-US" sz="1600">
                <a:latin typeface="Arial" panose="020B0604020202020204" pitchFamily="34" charset="0"/>
                <a:cs typeface="Arial" panose="020B0604020202020204" pitchFamily="34" charset="0"/>
              </a:rPr>
              <a:t>for chilled water</a:t>
            </a:r>
          </a:p>
          <a:p>
            <a:pPr marL="380144" indent="-380144">
              <a:spcBef>
                <a:spcPts val="800"/>
              </a:spcBef>
              <a:spcAft>
                <a:spcPts val="600"/>
              </a:spcAft>
            </a:pPr>
            <a:r>
              <a:rPr lang="en-US" sz="1600" b="1">
                <a:solidFill>
                  <a:srgbClr val="006B35"/>
                </a:solidFill>
                <a:latin typeface="Arial" panose="020B0604020202020204" pitchFamily="34" charset="0"/>
                <a:cs typeface="Arial" panose="020B0604020202020204" pitchFamily="34" charset="0"/>
              </a:rPr>
              <a:t>5MW </a:t>
            </a:r>
            <a:r>
              <a:rPr lang="en-US" sz="1600">
                <a:solidFill>
                  <a:schemeClr val="tx1"/>
                </a:solidFill>
                <a:latin typeface="Arial" panose="020B0604020202020204" pitchFamily="34" charset="0"/>
                <a:cs typeface="Arial" panose="020B0604020202020204" pitchFamily="34" charset="0"/>
              </a:rPr>
              <a:t>Cogeneration capacity</a:t>
            </a:r>
          </a:p>
          <a:p>
            <a:pPr marL="380144" indent="-380144">
              <a:spcBef>
                <a:spcPts val="800"/>
              </a:spcBef>
              <a:spcAft>
                <a:spcPts val="600"/>
              </a:spcAft>
            </a:pPr>
            <a:r>
              <a:rPr lang="en-US" sz="1600" b="1">
                <a:solidFill>
                  <a:srgbClr val="006B35"/>
                </a:solidFill>
                <a:latin typeface="Arial" panose="020B0604020202020204" pitchFamily="34" charset="0"/>
                <a:cs typeface="Arial" panose="020B0604020202020204" pitchFamily="34" charset="0"/>
              </a:rPr>
              <a:t>99.99% </a:t>
            </a:r>
            <a:r>
              <a:rPr lang="en-US" sz="1600">
                <a:latin typeface="Arial" panose="020B0604020202020204" pitchFamily="34" charset="0"/>
                <a:cs typeface="Arial" panose="020B0604020202020204" pitchFamily="34" charset="0"/>
              </a:rPr>
              <a:t>reliable energy delivery</a:t>
            </a:r>
            <a:endParaRPr lang="en-US" sz="1600">
              <a:solidFill>
                <a:schemeClr val="tx1"/>
              </a:solidFill>
              <a:latin typeface="Arial" panose="020B0604020202020204" pitchFamily="34" charset="0"/>
              <a:cs typeface="Arial" panose="020B0604020202020204" pitchFamily="34" charset="0"/>
            </a:endParaRPr>
          </a:p>
          <a:p>
            <a:pPr marL="380144" indent="-380144">
              <a:spcBef>
                <a:spcPts val="800"/>
              </a:spcBef>
              <a:spcAft>
                <a:spcPts val="600"/>
              </a:spcAft>
            </a:pPr>
            <a:r>
              <a:rPr lang="en-US" sz="1600" b="1">
                <a:solidFill>
                  <a:srgbClr val="006B35"/>
                </a:solidFill>
                <a:latin typeface="Arial" panose="020B0604020202020204" pitchFamily="34" charset="0"/>
                <a:cs typeface="Arial" panose="020B0604020202020204" pitchFamily="34" charset="0"/>
              </a:rPr>
              <a:t>Net zero carbon emissions commitment by 2050 or sooner!</a:t>
            </a:r>
          </a:p>
        </p:txBody>
      </p:sp>
      <p:sp>
        <p:nvSpPr>
          <p:cNvPr id="7" name="TextBox 6">
            <a:extLst>
              <a:ext uri="{FF2B5EF4-FFF2-40B4-BE49-F238E27FC236}">
                <a16:creationId xmlns:a16="http://schemas.microsoft.com/office/drawing/2014/main" id="{D5F89215-8735-14D5-D0AC-38589B5BE9E6}"/>
              </a:ext>
            </a:extLst>
          </p:cNvPr>
          <p:cNvSpPr txBox="1"/>
          <p:nvPr/>
        </p:nvSpPr>
        <p:spPr>
          <a:xfrm>
            <a:off x="486834" y="5763009"/>
            <a:ext cx="9838775" cy="646331"/>
          </a:xfrm>
          <a:prstGeom prst="rect">
            <a:avLst/>
          </a:prstGeom>
          <a:noFill/>
        </p:spPr>
        <p:txBody>
          <a:bodyPr wrap="square">
            <a:spAutoFit/>
          </a:bodyPr>
          <a:lstStyle/>
          <a:p>
            <a:r>
              <a:rPr lang="en-US" sz="1200" b="0" i="1">
                <a:solidFill>
                  <a:srgbClr val="006B35"/>
                </a:solidFill>
                <a:effectLst/>
                <a:latin typeface="Arial" panose="020B0604020202020204" pitchFamily="34" charset="0"/>
              </a:rPr>
              <a:t>“I recommend Vicinity for three reasons: Reliability. Reduced maintenance costs. And it makes budgeting simpler with no unexpected replacement costs or capital expenditures... We have buildings that use electric, some gas, others use steam for heating. When we compare costs among our facilities, Vicinity’s steam is by far the most economical.”- </a:t>
            </a:r>
            <a:r>
              <a:rPr lang="en-US" sz="1200" b="1" i="1">
                <a:solidFill>
                  <a:srgbClr val="006B35"/>
                </a:solidFill>
                <a:effectLst/>
                <a:latin typeface="Arial" panose="020B0604020202020204" pitchFamily="34" charset="0"/>
              </a:rPr>
              <a:t>Tom Corso, VP of Operations, MC Realty Group</a:t>
            </a:r>
            <a:endParaRPr lang="en-US" sz="1200" b="1" i="1">
              <a:solidFill>
                <a:srgbClr val="006B35"/>
              </a:solidFill>
            </a:endParaRPr>
          </a:p>
        </p:txBody>
      </p:sp>
    </p:spTree>
    <p:extLst>
      <p:ext uri="{BB962C8B-B14F-4D97-AF65-F5344CB8AC3E}">
        <p14:creationId xmlns:p14="http://schemas.microsoft.com/office/powerpoint/2010/main" val="1138698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1A57C-96F5-4EE1-AA8E-11BAF9A7EE8F}"/>
              </a:ext>
            </a:extLst>
          </p:cNvPr>
          <p:cNvSpPr>
            <a:spLocks noGrp="1"/>
          </p:cNvSpPr>
          <p:nvPr>
            <p:ph type="title"/>
          </p:nvPr>
        </p:nvSpPr>
        <p:spPr>
          <a:xfrm>
            <a:off x="66136" y="0"/>
            <a:ext cx="6369170" cy="1671638"/>
          </a:xfrm>
        </p:spPr>
        <p:txBody>
          <a:bodyPr>
            <a:normAutofit/>
          </a:bodyPr>
          <a:lstStyle/>
          <a:p>
            <a:r>
              <a:rPr lang="en-US" b="1">
                <a:solidFill>
                  <a:schemeClr val="accent6">
                    <a:lumMod val="75000"/>
                  </a:schemeClr>
                </a:solidFill>
              </a:rPr>
              <a:t>The Kansas City</a:t>
            </a:r>
            <a:br>
              <a:rPr lang="en-US" b="1">
                <a:solidFill>
                  <a:schemeClr val="accent6">
                    <a:lumMod val="75000"/>
                  </a:schemeClr>
                </a:solidFill>
              </a:rPr>
            </a:br>
            <a:r>
              <a:rPr lang="en-US" b="1">
                <a:solidFill>
                  <a:schemeClr val="accent6">
                    <a:lumMod val="75000"/>
                  </a:schemeClr>
                </a:solidFill>
              </a:rPr>
              <a:t> Network</a:t>
            </a:r>
          </a:p>
        </p:txBody>
      </p:sp>
      <p:sp>
        <p:nvSpPr>
          <p:cNvPr id="6" name="Slide Number Placeholder 5">
            <a:extLst>
              <a:ext uri="{FF2B5EF4-FFF2-40B4-BE49-F238E27FC236}">
                <a16:creationId xmlns:a16="http://schemas.microsoft.com/office/drawing/2014/main" id="{28BF39C0-DD56-40CA-A521-603E694E3E93}"/>
              </a:ext>
            </a:extLst>
          </p:cNvPr>
          <p:cNvSpPr>
            <a:spLocks noGrp="1"/>
          </p:cNvSpPr>
          <p:nvPr>
            <p:ph type="sldNum" sz="quarter" idx="12"/>
          </p:nvPr>
        </p:nvSpPr>
        <p:spPr/>
        <p:txBody>
          <a:bodyPr/>
          <a:lstStyle/>
          <a:p>
            <a:fld id="{195F4A9F-8A87-104D-BC76-8278E4B97D12}" type="slidenum">
              <a:rPr lang="en-US" smtClean="0"/>
              <a:t>4</a:t>
            </a:fld>
            <a:endParaRPr lang="en-US"/>
          </a:p>
        </p:txBody>
      </p:sp>
      <p:sp>
        <p:nvSpPr>
          <p:cNvPr id="4" name="TextBox 3">
            <a:extLst>
              <a:ext uri="{FF2B5EF4-FFF2-40B4-BE49-F238E27FC236}">
                <a16:creationId xmlns:a16="http://schemas.microsoft.com/office/drawing/2014/main" id="{9A14A754-B72D-416E-AF86-BDF975F2C919}"/>
              </a:ext>
            </a:extLst>
          </p:cNvPr>
          <p:cNvSpPr txBox="1"/>
          <p:nvPr/>
        </p:nvSpPr>
        <p:spPr>
          <a:xfrm>
            <a:off x="9544050" y="1186372"/>
            <a:ext cx="914400" cy="914400"/>
          </a:xfrm>
          <a:prstGeom prst="rect">
            <a:avLst/>
          </a:prstGeom>
          <a:noFill/>
        </p:spPr>
        <p:txBody>
          <a:bodyPr wrap="none" lIns="0" tIns="0" rIns="0" bIns="0" rtlCol="0">
            <a:noAutofit/>
          </a:bodyPr>
          <a:lstStyle/>
          <a:p>
            <a:pPr algn="l"/>
            <a:endParaRPr lang="en-US" sz="1300" err="1"/>
          </a:p>
        </p:txBody>
      </p:sp>
      <p:pic>
        <p:nvPicPr>
          <p:cNvPr id="5" name="Picture 4" descr="An aerial view of a city&#10;&#10;Description automatically generated">
            <a:extLst>
              <a:ext uri="{FF2B5EF4-FFF2-40B4-BE49-F238E27FC236}">
                <a16:creationId xmlns:a16="http://schemas.microsoft.com/office/drawing/2014/main" id="{03565775-0A5D-4125-4B37-1C4D4841EF35}"/>
              </a:ext>
            </a:extLst>
          </p:cNvPr>
          <p:cNvPicPr>
            <a:picLocks noChangeAspect="1"/>
          </p:cNvPicPr>
          <p:nvPr/>
        </p:nvPicPr>
        <p:blipFill>
          <a:blip r:embed="rId2"/>
          <a:stretch>
            <a:fillRect/>
          </a:stretch>
        </p:blipFill>
        <p:spPr>
          <a:xfrm rot="16200000">
            <a:off x="2001808" y="1808610"/>
            <a:ext cx="6858001" cy="3269355"/>
          </a:xfrm>
          <a:prstGeom prst="rect">
            <a:avLst/>
          </a:prstGeom>
        </p:spPr>
      </p:pic>
      <p:pic>
        <p:nvPicPr>
          <p:cNvPr id="8" name="Picture 7" descr="Map&#10;&#10;Description automatically generated">
            <a:extLst>
              <a:ext uri="{FF2B5EF4-FFF2-40B4-BE49-F238E27FC236}">
                <a16:creationId xmlns:a16="http://schemas.microsoft.com/office/drawing/2014/main" id="{3AD7AD26-91B4-20ED-1042-B7C4FD46D12B}"/>
              </a:ext>
            </a:extLst>
          </p:cNvPr>
          <p:cNvPicPr>
            <a:picLocks noChangeAspect="1"/>
          </p:cNvPicPr>
          <p:nvPr/>
        </p:nvPicPr>
        <p:blipFill>
          <a:blip r:embed="rId3"/>
          <a:stretch>
            <a:fillRect/>
          </a:stretch>
        </p:blipFill>
        <p:spPr>
          <a:xfrm>
            <a:off x="7246463" y="14287"/>
            <a:ext cx="3918857" cy="6858000"/>
          </a:xfrm>
          <a:prstGeom prst="rect">
            <a:avLst/>
          </a:prstGeom>
        </p:spPr>
      </p:pic>
    </p:spTree>
    <p:extLst>
      <p:ext uri="{BB962C8B-B14F-4D97-AF65-F5344CB8AC3E}">
        <p14:creationId xmlns:p14="http://schemas.microsoft.com/office/powerpoint/2010/main" val="948454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444EA22-233D-4489-A37B-D1F88CD8FE49}"/>
              </a:ext>
            </a:extLst>
          </p:cNvPr>
          <p:cNvSpPr>
            <a:spLocks noGrp="1"/>
          </p:cNvSpPr>
          <p:nvPr>
            <p:ph type="title"/>
          </p:nvPr>
        </p:nvSpPr>
        <p:spPr/>
        <p:txBody>
          <a:bodyPr/>
          <a:lstStyle/>
          <a:p>
            <a:r>
              <a:rPr lang="en-US"/>
              <a:t>Vicinity Electrification Strategy and Execution Plan</a:t>
            </a:r>
            <a:endParaRPr lang="en-US" sz="2667"/>
          </a:p>
        </p:txBody>
      </p:sp>
    </p:spTree>
    <p:extLst>
      <p:ext uri="{BB962C8B-B14F-4D97-AF65-F5344CB8AC3E}">
        <p14:creationId xmlns:p14="http://schemas.microsoft.com/office/powerpoint/2010/main" val="259959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25B6C6-2AE1-4530-AB18-124EAA339058}"/>
              </a:ext>
            </a:extLst>
          </p:cNvPr>
          <p:cNvSpPr>
            <a:spLocks noGrp="1"/>
          </p:cNvSpPr>
          <p:nvPr>
            <p:ph type="title"/>
          </p:nvPr>
        </p:nvSpPr>
        <p:spPr>
          <a:xfrm>
            <a:off x="486833" y="312430"/>
            <a:ext cx="11316371" cy="524181"/>
          </a:xfrm>
        </p:spPr>
        <p:txBody>
          <a:bodyPr vert="horz" lIns="121920" tIns="60960" rIns="121920" bIns="60960" rtlCol="0" anchor="t">
            <a:normAutofit/>
          </a:bodyPr>
          <a:lstStyle/>
          <a:p>
            <a:r>
              <a:rPr lang="en-US">
                <a:latin typeface="Arial"/>
                <a:cs typeface="Arial"/>
              </a:rPr>
              <a:t>Vicinity is Electrifying…</a:t>
            </a:r>
            <a:r>
              <a:rPr lang="en-US" u="sng">
                <a:solidFill>
                  <a:schemeClr val="accent1"/>
                </a:solidFill>
                <a:latin typeface="Arial"/>
                <a:cs typeface="Arial"/>
              </a:rPr>
              <a:t>NOW</a:t>
            </a:r>
          </a:p>
        </p:txBody>
      </p:sp>
      <p:sp>
        <p:nvSpPr>
          <p:cNvPr id="5" name="Text Placeholder 4">
            <a:extLst>
              <a:ext uri="{FF2B5EF4-FFF2-40B4-BE49-F238E27FC236}">
                <a16:creationId xmlns:a16="http://schemas.microsoft.com/office/drawing/2014/main" id="{7C6E2FB5-B1C1-42EC-A2B8-8D85761603C5}"/>
              </a:ext>
            </a:extLst>
          </p:cNvPr>
          <p:cNvSpPr>
            <a:spLocks noGrp="1"/>
          </p:cNvSpPr>
          <p:nvPr>
            <p:ph type="body" sz="quarter" idx="13"/>
          </p:nvPr>
        </p:nvSpPr>
        <p:spPr>
          <a:xfrm>
            <a:off x="486834" y="833137"/>
            <a:ext cx="11693719" cy="663187"/>
          </a:xfrm>
        </p:spPr>
        <p:txBody>
          <a:bodyPr vert="horz" lIns="121920" tIns="60960" rIns="121920" bIns="60960" rtlCol="0" anchor="t">
            <a:noAutofit/>
          </a:bodyPr>
          <a:lstStyle/>
          <a:p>
            <a:r>
              <a:rPr lang="en-US" sz="1850">
                <a:latin typeface="Arial"/>
                <a:cs typeface="Arial"/>
              </a:rPr>
              <a:t>BOS </a:t>
            </a:r>
            <a:r>
              <a:rPr lang="en-US" sz="1850" b="1">
                <a:latin typeface="Arial"/>
                <a:cs typeface="Arial"/>
              </a:rPr>
              <a:t>Phase I </a:t>
            </a:r>
            <a:r>
              <a:rPr lang="en-US" sz="1850">
                <a:latin typeface="Arial"/>
                <a:cs typeface="Arial"/>
              </a:rPr>
              <a:t>decarbonization plan includes electric boilers, industrial-scale heat pumps, &amp; thermal storage. </a:t>
            </a:r>
            <a:endParaRPr lang="en-US" sz="1850"/>
          </a:p>
        </p:txBody>
      </p:sp>
      <p:pic>
        <p:nvPicPr>
          <p:cNvPr id="7" name="Picture 6">
            <a:extLst>
              <a:ext uri="{FF2B5EF4-FFF2-40B4-BE49-F238E27FC236}">
                <a16:creationId xmlns:a16="http://schemas.microsoft.com/office/drawing/2014/main" id="{CAE14141-C3CF-484E-8D3F-15AEE5428A20}"/>
              </a:ext>
            </a:extLst>
          </p:cNvPr>
          <p:cNvPicPr>
            <a:picLocks noChangeAspect="1"/>
          </p:cNvPicPr>
          <p:nvPr/>
        </p:nvPicPr>
        <p:blipFill rotWithShape="1">
          <a:blip r:embed="rId2"/>
          <a:srcRect l="8352" t="6780" r="11153" b="54669"/>
          <a:stretch/>
        </p:blipFill>
        <p:spPr>
          <a:xfrm>
            <a:off x="1538613" y="1695843"/>
            <a:ext cx="1049867" cy="635000"/>
          </a:xfrm>
          <a:prstGeom prst="rect">
            <a:avLst/>
          </a:prstGeom>
        </p:spPr>
      </p:pic>
      <p:pic>
        <p:nvPicPr>
          <p:cNvPr id="8" name="Picture 7">
            <a:extLst>
              <a:ext uri="{FF2B5EF4-FFF2-40B4-BE49-F238E27FC236}">
                <a16:creationId xmlns:a16="http://schemas.microsoft.com/office/drawing/2014/main" id="{F735D98D-B2FE-48E1-AB88-AA99162FFCF4}"/>
              </a:ext>
            </a:extLst>
          </p:cNvPr>
          <p:cNvPicPr>
            <a:picLocks noChangeAspect="1"/>
          </p:cNvPicPr>
          <p:nvPr/>
        </p:nvPicPr>
        <p:blipFill>
          <a:blip r:embed="rId3"/>
          <a:stretch>
            <a:fillRect/>
          </a:stretch>
        </p:blipFill>
        <p:spPr>
          <a:xfrm>
            <a:off x="1463537" y="1598990"/>
            <a:ext cx="293228" cy="582868"/>
          </a:xfrm>
          <a:prstGeom prst="rect">
            <a:avLst/>
          </a:prstGeom>
        </p:spPr>
      </p:pic>
      <p:sp>
        <p:nvSpPr>
          <p:cNvPr id="12" name="TextBox 11">
            <a:extLst>
              <a:ext uri="{FF2B5EF4-FFF2-40B4-BE49-F238E27FC236}">
                <a16:creationId xmlns:a16="http://schemas.microsoft.com/office/drawing/2014/main" id="{FC6DB6AB-FF5A-4DBC-B77B-D0F52A114058}"/>
              </a:ext>
            </a:extLst>
          </p:cNvPr>
          <p:cNvSpPr txBox="1"/>
          <p:nvPr/>
        </p:nvSpPr>
        <p:spPr>
          <a:xfrm>
            <a:off x="886467" y="2380993"/>
            <a:ext cx="2650067" cy="779765"/>
          </a:xfrm>
          <a:prstGeom prst="rect">
            <a:avLst/>
          </a:prstGeom>
          <a:noFill/>
        </p:spPr>
        <p:txBody>
          <a:bodyPr wrap="square" lIns="121920" tIns="60960" rIns="121920" bIns="60960" rtlCol="0" anchor="t">
            <a:spAutoFit/>
          </a:bodyPr>
          <a:lstStyle/>
          <a:p>
            <a:pPr algn="ctr"/>
            <a:r>
              <a:rPr lang="en-US" sz="2400" b="1">
                <a:latin typeface="Arial"/>
                <a:cs typeface="Arial"/>
              </a:rPr>
              <a:t>Electric Boilers</a:t>
            </a:r>
          </a:p>
          <a:p>
            <a:pPr algn="ctr"/>
            <a:r>
              <a:rPr lang="en-US" sz="1867" b="1">
                <a:latin typeface="Arial"/>
                <a:cs typeface="Arial"/>
              </a:rPr>
              <a:t>50 MW </a:t>
            </a:r>
          </a:p>
        </p:txBody>
      </p:sp>
      <p:sp>
        <p:nvSpPr>
          <p:cNvPr id="16" name="TextBox 15">
            <a:extLst>
              <a:ext uri="{FF2B5EF4-FFF2-40B4-BE49-F238E27FC236}">
                <a16:creationId xmlns:a16="http://schemas.microsoft.com/office/drawing/2014/main" id="{51604F4A-8E95-42CC-B44F-5E6E8D12B7FF}"/>
              </a:ext>
            </a:extLst>
          </p:cNvPr>
          <p:cNvSpPr txBox="1"/>
          <p:nvPr/>
        </p:nvSpPr>
        <p:spPr>
          <a:xfrm>
            <a:off x="4771309" y="2380992"/>
            <a:ext cx="2650067" cy="779765"/>
          </a:xfrm>
          <a:prstGeom prst="rect">
            <a:avLst/>
          </a:prstGeom>
          <a:noFill/>
        </p:spPr>
        <p:txBody>
          <a:bodyPr wrap="square" lIns="121920" tIns="60960" rIns="121920" bIns="60960" rtlCol="0" anchor="t">
            <a:spAutoFit/>
          </a:bodyPr>
          <a:lstStyle/>
          <a:p>
            <a:pPr algn="ctr"/>
            <a:r>
              <a:rPr lang="en-US" sz="2400" b="1">
                <a:latin typeface="Arial"/>
                <a:cs typeface="Arial"/>
              </a:rPr>
              <a:t>Heat Pumps</a:t>
            </a:r>
          </a:p>
          <a:p>
            <a:pPr algn="ctr"/>
            <a:r>
              <a:rPr lang="en-US" sz="1867" b="1">
                <a:latin typeface="Arial"/>
                <a:cs typeface="Arial"/>
              </a:rPr>
              <a:t>10-50 MW</a:t>
            </a:r>
          </a:p>
        </p:txBody>
      </p:sp>
      <p:sp>
        <p:nvSpPr>
          <p:cNvPr id="20" name="TextBox 19">
            <a:extLst>
              <a:ext uri="{FF2B5EF4-FFF2-40B4-BE49-F238E27FC236}">
                <a16:creationId xmlns:a16="http://schemas.microsoft.com/office/drawing/2014/main" id="{1A920D0E-9F3A-406F-A0B0-885C593F5E4E}"/>
              </a:ext>
            </a:extLst>
          </p:cNvPr>
          <p:cNvSpPr txBox="1"/>
          <p:nvPr/>
        </p:nvSpPr>
        <p:spPr>
          <a:xfrm>
            <a:off x="8655809" y="2380993"/>
            <a:ext cx="2955620" cy="779765"/>
          </a:xfrm>
          <a:prstGeom prst="rect">
            <a:avLst/>
          </a:prstGeom>
          <a:noFill/>
        </p:spPr>
        <p:txBody>
          <a:bodyPr wrap="square" lIns="121920" tIns="60960" rIns="121920" bIns="60960" rtlCol="0" anchor="t">
            <a:spAutoFit/>
          </a:bodyPr>
          <a:lstStyle/>
          <a:p>
            <a:pPr algn="ctr"/>
            <a:r>
              <a:rPr lang="en-US" sz="2400" b="1">
                <a:latin typeface="Arial"/>
                <a:cs typeface="Arial"/>
              </a:rPr>
              <a:t>Thermal Storage</a:t>
            </a:r>
          </a:p>
          <a:p>
            <a:pPr algn="ctr"/>
            <a:r>
              <a:rPr lang="en-US" sz="1867" b="1">
                <a:latin typeface="Arial"/>
                <a:cs typeface="Arial"/>
              </a:rPr>
              <a:t>1,000 MWh</a:t>
            </a:r>
          </a:p>
        </p:txBody>
      </p:sp>
      <p:sp>
        <p:nvSpPr>
          <p:cNvPr id="21" name="Rectangle: Rounded Corners 20">
            <a:extLst>
              <a:ext uri="{FF2B5EF4-FFF2-40B4-BE49-F238E27FC236}">
                <a16:creationId xmlns:a16="http://schemas.microsoft.com/office/drawing/2014/main" id="{92F44253-1091-4AC5-9F3F-22B4E7208EF4}"/>
              </a:ext>
            </a:extLst>
          </p:cNvPr>
          <p:cNvSpPr/>
          <p:nvPr/>
        </p:nvSpPr>
        <p:spPr>
          <a:xfrm>
            <a:off x="388797" y="3203587"/>
            <a:ext cx="3593545" cy="1208627"/>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Rectangle: Rounded Corners 21">
            <a:extLst>
              <a:ext uri="{FF2B5EF4-FFF2-40B4-BE49-F238E27FC236}">
                <a16:creationId xmlns:a16="http://schemas.microsoft.com/office/drawing/2014/main" id="{F6586C56-9FBE-4BEE-8D58-1C0BB6BFE72F}"/>
              </a:ext>
            </a:extLst>
          </p:cNvPr>
          <p:cNvSpPr/>
          <p:nvPr/>
        </p:nvSpPr>
        <p:spPr>
          <a:xfrm>
            <a:off x="4321361" y="3252718"/>
            <a:ext cx="3593545" cy="934372"/>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Rectangle: Rounded Corners 22">
            <a:extLst>
              <a:ext uri="{FF2B5EF4-FFF2-40B4-BE49-F238E27FC236}">
                <a16:creationId xmlns:a16="http://schemas.microsoft.com/office/drawing/2014/main" id="{BA902FA3-EB84-40FA-BA8D-686E3CA81311}"/>
              </a:ext>
            </a:extLst>
          </p:cNvPr>
          <p:cNvSpPr/>
          <p:nvPr/>
        </p:nvSpPr>
        <p:spPr>
          <a:xfrm>
            <a:off x="8158481" y="3251048"/>
            <a:ext cx="3695903" cy="1161165"/>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5" name="Picture 16" descr="Chart, shape&#10;&#10;Description automatically generated">
            <a:extLst>
              <a:ext uri="{FF2B5EF4-FFF2-40B4-BE49-F238E27FC236}">
                <a16:creationId xmlns:a16="http://schemas.microsoft.com/office/drawing/2014/main" id="{5F83E0CD-ACF0-4CAE-8A42-AFA20B7FCC6F}"/>
              </a:ext>
            </a:extLst>
          </p:cNvPr>
          <p:cNvPicPr>
            <a:picLocks noChangeAspect="1"/>
          </p:cNvPicPr>
          <p:nvPr/>
        </p:nvPicPr>
        <p:blipFill>
          <a:blip r:embed="rId4"/>
          <a:stretch>
            <a:fillRect/>
          </a:stretch>
        </p:blipFill>
        <p:spPr>
          <a:xfrm>
            <a:off x="9596228" y="1401186"/>
            <a:ext cx="702173" cy="977901"/>
          </a:xfrm>
          <a:prstGeom prst="rect">
            <a:avLst/>
          </a:prstGeom>
        </p:spPr>
      </p:pic>
      <p:pic>
        <p:nvPicPr>
          <p:cNvPr id="9" name="Picture 12" descr="Diagram&#10;&#10;Description automatically generated">
            <a:extLst>
              <a:ext uri="{FF2B5EF4-FFF2-40B4-BE49-F238E27FC236}">
                <a16:creationId xmlns:a16="http://schemas.microsoft.com/office/drawing/2014/main" id="{F2BC91BC-0720-47F9-A886-7070C924C8D8}"/>
              </a:ext>
            </a:extLst>
          </p:cNvPr>
          <p:cNvPicPr>
            <a:picLocks noChangeAspect="1"/>
          </p:cNvPicPr>
          <p:nvPr/>
        </p:nvPicPr>
        <p:blipFill>
          <a:blip r:embed="rId5"/>
          <a:stretch>
            <a:fillRect/>
          </a:stretch>
        </p:blipFill>
        <p:spPr>
          <a:xfrm>
            <a:off x="5613149" y="1563135"/>
            <a:ext cx="799724" cy="810035"/>
          </a:xfrm>
          <a:prstGeom prst="rect">
            <a:avLst/>
          </a:prstGeom>
        </p:spPr>
      </p:pic>
      <p:pic>
        <p:nvPicPr>
          <p:cNvPr id="19" name="Picture 18" descr="Shape, arrow, polygon&#10;&#10;Description automatically generated">
            <a:extLst>
              <a:ext uri="{FF2B5EF4-FFF2-40B4-BE49-F238E27FC236}">
                <a16:creationId xmlns:a16="http://schemas.microsoft.com/office/drawing/2014/main" id="{C98646F4-B97F-4909-880B-0020084B677C}"/>
              </a:ext>
            </a:extLst>
          </p:cNvPr>
          <p:cNvPicPr>
            <a:picLocks noChangeAspect="1"/>
          </p:cNvPicPr>
          <p:nvPr/>
        </p:nvPicPr>
        <p:blipFill>
          <a:blip r:embed="rId3"/>
          <a:stretch>
            <a:fillRect/>
          </a:stretch>
        </p:blipFill>
        <p:spPr>
          <a:xfrm>
            <a:off x="5431971" y="1598990"/>
            <a:ext cx="293228" cy="582868"/>
          </a:xfrm>
          <a:prstGeom prst="rect">
            <a:avLst/>
          </a:prstGeom>
        </p:spPr>
      </p:pic>
      <p:sp>
        <p:nvSpPr>
          <p:cNvPr id="24" name="Content Placeholder 3">
            <a:extLst>
              <a:ext uri="{FF2B5EF4-FFF2-40B4-BE49-F238E27FC236}">
                <a16:creationId xmlns:a16="http://schemas.microsoft.com/office/drawing/2014/main" id="{AF1710CB-9AED-42E2-9E32-1A8490A951D7}"/>
              </a:ext>
            </a:extLst>
          </p:cNvPr>
          <p:cNvSpPr>
            <a:spLocks noGrp="1"/>
          </p:cNvSpPr>
          <p:nvPr>
            <p:ph idx="1"/>
          </p:nvPr>
        </p:nvSpPr>
        <p:spPr>
          <a:xfrm>
            <a:off x="425346" y="3303015"/>
            <a:ext cx="3604719" cy="6296781"/>
          </a:xfrm>
        </p:spPr>
        <p:txBody>
          <a:bodyPr vert="horz" lIns="121920" tIns="60960" rIns="121920" bIns="60960" rtlCol="0" anchor="t">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indent="0" fontAlgn="base">
              <a:spcBef>
                <a:spcPts val="0"/>
              </a:spcBef>
              <a:buNone/>
            </a:pPr>
            <a:r>
              <a:rPr lang="en-US" sz="1400" b="1">
                <a:latin typeface="Arial"/>
                <a:cs typeface="Arial"/>
              </a:rPr>
              <a:t>2021/22 – </a:t>
            </a:r>
            <a:endParaRPr lang="en-US" sz="1400" b="1">
              <a:latin typeface="Arial" panose="020B0604020202020204" pitchFamily="34" charset="0"/>
              <a:cs typeface="Arial" panose="020B0604020202020204" pitchFamily="34" charset="0"/>
            </a:endParaRPr>
          </a:p>
          <a:p>
            <a:pPr marL="285744" indent="-285744" fontAlgn="base">
              <a:spcBef>
                <a:spcPts val="0"/>
              </a:spcBef>
            </a:pPr>
            <a:r>
              <a:rPr lang="en-US" sz="1400">
                <a:latin typeface="Arial"/>
                <a:cs typeface="Arial"/>
              </a:rPr>
              <a:t>50MW electric boiler (120,000 </a:t>
            </a:r>
            <a:r>
              <a:rPr lang="en-US" sz="1400" err="1">
                <a:latin typeface="Arial"/>
                <a:cs typeface="Arial"/>
              </a:rPr>
              <a:t>lb</a:t>
            </a:r>
            <a:r>
              <a:rPr lang="en-US" sz="1400">
                <a:latin typeface="Arial"/>
                <a:cs typeface="Arial"/>
              </a:rPr>
              <a:t>/</a:t>
            </a:r>
            <a:r>
              <a:rPr lang="en-US" sz="1400" err="1">
                <a:latin typeface="Arial"/>
                <a:cs typeface="Arial"/>
              </a:rPr>
              <a:t>hr</a:t>
            </a:r>
            <a:r>
              <a:rPr lang="en-US" sz="1400">
                <a:latin typeface="Arial"/>
                <a:cs typeface="Arial"/>
              </a:rPr>
              <a:t>)</a:t>
            </a:r>
          </a:p>
          <a:p>
            <a:pPr marL="608950" lvl="1">
              <a:spcBef>
                <a:spcPts val="0"/>
              </a:spcBef>
            </a:pPr>
            <a:r>
              <a:rPr lang="en-US" sz="1400">
                <a:latin typeface="Arial"/>
                <a:cs typeface="Arial"/>
              </a:rPr>
              <a:t>In final design </a:t>
            </a:r>
          </a:p>
          <a:p>
            <a:pPr marL="608950" lvl="1">
              <a:spcBef>
                <a:spcPts val="0"/>
              </a:spcBef>
            </a:pPr>
            <a:r>
              <a:rPr lang="en-US" sz="1400">
                <a:latin typeface="Arial"/>
                <a:cs typeface="Arial"/>
              </a:rPr>
              <a:t>Equipment being sourced</a:t>
            </a:r>
          </a:p>
          <a:p>
            <a:pPr marL="285744" indent="-285744">
              <a:spcBef>
                <a:spcPts val="0"/>
              </a:spcBef>
              <a:buFont typeface="Arial,Sans-Serif"/>
              <a:buChar char="•"/>
            </a:pPr>
            <a:r>
              <a:rPr lang="en-US" sz="1400">
                <a:latin typeface="Arial" panose="020B0604020202020204" pitchFamily="34" charset="0"/>
                <a:cs typeface="Arial" panose="020B0604020202020204" pitchFamily="34" charset="0"/>
              </a:rPr>
              <a:t>Filing process with ISO-NE in process</a:t>
            </a:r>
          </a:p>
          <a:p>
            <a:pPr indent="0">
              <a:spcBef>
                <a:spcPts val="0"/>
              </a:spcBef>
              <a:buNone/>
            </a:pPr>
            <a:endParaRPr lang="en-US" sz="1400" b="1">
              <a:solidFill>
                <a:srgbClr val="000000"/>
              </a:solidFill>
              <a:latin typeface="Arial"/>
              <a:cs typeface="Arial"/>
            </a:endParaRPr>
          </a:p>
          <a:p>
            <a:pPr indent="0">
              <a:spcBef>
                <a:spcPts val="0"/>
              </a:spcBef>
              <a:buNone/>
            </a:pPr>
            <a:r>
              <a:rPr lang="en-US" sz="1400" b="1">
                <a:solidFill>
                  <a:srgbClr val="000000"/>
                </a:solidFill>
                <a:latin typeface="Arial"/>
                <a:cs typeface="Arial"/>
              </a:rPr>
              <a:t>2023/24 – </a:t>
            </a:r>
            <a:endParaRPr lang="en-US" sz="1400" b="1">
              <a:solidFill>
                <a:srgbClr val="000000"/>
              </a:solidFill>
              <a:latin typeface="Arial" panose="020B0604020202020204" pitchFamily="34" charset="0"/>
              <a:cs typeface="Arial" panose="020B0604020202020204" pitchFamily="34" charset="0"/>
            </a:endParaRPr>
          </a:p>
          <a:p>
            <a:pPr marL="285744" indent="-285744">
              <a:spcBef>
                <a:spcPts val="0"/>
              </a:spcBef>
            </a:pPr>
            <a:r>
              <a:rPr lang="en-US" sz="1400">
                <a:solidFill>
                  <a:srgbClr val="000000"/>
                </a:solidFill>
                <a:latin typeface="Arial"/>
                <a:cs typeface="Arial"/>
              </a:rPr>
              <a:t>Installation of electric boiler at Kendall Station</a:t>
            </a:r>
            <a:endParaRPr lang="en-US" sz="1400">
              <a:latin typeface="Arial"/>
              <a:cs typeface="Arial"/>
            </a:endParaRPr>
          </a:p>
          <a:p>
            <a:pPr marL="285744" indent="-285744" fontAlgn="base">
              <a:spcBef>
                <a:spcPts val="0"/>
              </a:spcBef>
            </a:pPr>
            <a:r>
              <a:rPr lang="en-US" sz="1400">
                <a:solidFill>
                  <a:srgbClr val="000000"/>
                </a:solidFill>
                <a:latin typeface="Arial"/>
                <a:cs typeface="Arial"/>
              </a:rPr>
              <a:t>Connected to existing high-voltage transmission lines </a:t>
            </a:r>
          </a:p>
          <a:p>
            <a:pPr marL="285744" indent="-285744" fontAlgn="base">
              <a:spcBef>
                <a:spcPts val="0"/>
              </a:spcBef>
            </a:pPr>
            <a:r>
              <a:rPr lang="en-US" sz="1400">
                <a:solidFill>
                  <a:srgbClr val="000000"/>
                </a:solidFill>
                <a:latin typeface="Arial"/>
                <a:cs typeface="Arial"/>
              </a:rPr>
              <a:t>Heating produced will be from net zero/renewable power </a:t>
            </a:r>
          </a:p>
          <a:p>
            <a:pPr marL="285744" indent="-285744" fontAlgn="base">
              <a:spcBef>
                <a:spcPts val="0"/>
              </a:spcBef>
            </a:pPr>
            <a:r>
              <a:rPr lang="en-US" sz="1400">
                <a:solidFill>
                  <a:srgbClr val="000000"/>
                </a:solidFill>
                <a:latin typeface="Arial"/>
                <a:cs typeface="Arial"/>
              </a:rPr>
              <a:t>End state – up to 300 MWs of electric boilers</a:t>
            </a:r>
            <a:endParaRPr lang="en-US" sz="1400">
              <a:solidFill>
                <a:srgbClr val="000000"/>
              </a:solidFill>
              <a:latin typeface="Arial" panose="020B0604020202020204" pitchFamily="34" charset="0"/>
              <a:cs typeface="Arial" panose="020B0604020202020204" pitchFamily="34" charset="0"/>
            </a:endParaRPr>
          </a:p>
          <a:p>
            <a:pPr fontAlgn="base">
              <a:spcBef>
                <a:spcPts val="0"/>
              </a:spcBef>
            </a:pPr>
            <a:endParaRPr lang="en-US" sz="1400">
              <a:solidFill>
                <a:srgbClr val="000000"/>
              </a:solidFill>
              <a:latin typeface="Arial" panose="020B0604020202020204" pitchFamily="34" charset="0"/>
              <a:cs typeface="Arial" panose="020B0604020202020204" pitchFamily="34" charset="0"/>
            </a:endParaRPr>
          </a:p>
        </p:txBody>
      </p:sp>
      <p:sp>
        <p:nvSpPr>
          <p:cNvPr id="25" name="Content Placeholder 3">
            <a:extLst>
              <a:ext uri="{FF2B5EF4-FFF2-40B4-BE49-F238E27FC236}">
                <a16:creationId xmlns:a16="http://schemas.microsoft.com/office/drawing/2014/main" id="{B3D224CF-1BD1-4F3A-80CE-B386C719A0C4}"/>
              </a:ext>
            </a:extLst>
          </p:cNvPr>
          <p:cNvSpPr txBox="1">
            <a:spLocks/>
          </p:cNvSpPr>
          <p:nvPr/>
        </p:nvSpPr>
        <p:spPr>
          <a:xfrm>
            <a:off x="4308460" y="3324218"/>
            <a:ext cx="3728233" cy="3451879"/>
          </a:xfrm>
          <a:prstGeom prst="rect">
            <a:avLst/>
          </a:prstGeom>
        </p:spPr>
        <p:txBody>
          <a:bodyPr lIns="121920" tIns="60960" rIns="121920" bIns="60960" anchor="t"/>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fontAlgn="base">
              <a:lnSpc>
                <a:spcPct val="110000"/>
              </a:lnSpc>
            </a:pPr>
            <a:r>
              <a:rPr lang="en-US" sz="1400" b="1">
                <a:latin typeface="Arial" panose="020B0604020202020204" pitchFamily="34" charset="0"/>
                <a:cs typeface="Arial" panose="020B0604020202020204" pitchFamily="34" charset="0"/>
              </a:rPr>
              <a:t>2021/22 – </a:t>
            </a:r>
          </a:p>
          <a:p>
            <a:pPr marL="285744" indent="-285744" fontAlgn="base">
              <a:lnSpc>
                <a:spcPct val="110000"/>
              </a:lnSpc>
              <a:buFont typeface="Arial" panose="020B0604020202020204" pitchFamily="34" charset="0"/>
              <a:buChar char="•"/>
            </a:pPr>
            <a:r>
              <a:rPr lang="en-US" sz="1400">
                <a:latin typeface="Arial" panose="020B0604020202020204" pitchFamily="34" charset="0"/>
                <a:cs typeface="Arial" panose="020B0604020202020204" pitchFamily="34" charset="0"/>
              </a:rPr>
              <a:t>3rd party design nearly complete</a:t>
            </a:r>
          </a:p>
          <a:p>
            <a:pPr marL="285744" indent="-285744">
              <a:lnSpc>
                <a:spcPct val="110000"/>
              </a:lnSpc>
              <a:buFont typeface="Arial" panose="020B0604020202020204" pitchFamily="34" charset="0"/>
              <a:buChar char="•"/>
            </a:pPr>
            <a:r>
              <a:rPr lang="en-US" sz="1400">
                <a:latin typeface="Arial" panose="020B0604020202020204" pitchFamily="34" charset="0"/>
                <a:cs typeface="Arial" panose="020B0604020202020204" pitchFamily="34" charset="0"/>
              </a:rPr>
              <a:t>Issuing a request for proposal (RFP)</a:t>
            </a:r>
          </a:p>
          <a:p>
            <a:pPr marL="285744" indent="-285744">
              <a:lnSpc>
                <a:spcPct val="110000"/>
              </a:lnSpc>
              <a:buFont typeface="Arial" panose="020B0604020202020204" pitchFamily="34" charset="0"/>
              <a:buChar char="•"/>
            </a:pPr>
            <a:endParaRPr lang="en-US" sz="1400" b="1">
              <a:solidFill>
                <a:srgbClr val="000000"/>
              </a:solidFill>
              <a:latin typeface="Arial" panose="020B0604020202020204" pitchFamily="34" charset="0"/>
              <a:cs typeface="Arial" panose="020B0604020202020204" pitchFamily="34" charset="0"/>
            </a:endParaRPr>
          </a:p>
          <a:p>
            <a:pPr>
              <a:lnSpc>
                <a:spcPct val="110000"/>
              </a:lnSpc>
            </a:pPr>
            <a:r>
              <a:rPr lang="en-US" sz="1400" b="1">
                <a:solidFill>
                  <a:srgbClr val="000000"/>
                </a:solidFill>
                <a:latin typeface="Arial" panose="020B0604020202020204" pitchFamily="34" charset="0"/>
                <a:cs typeface="Arial" panose="020B0604020202020204" pitchFamily="34" charset="0"/>
              </a:rPr>
              <a:t>2023/25 – </a:t>
            </a:r>
          </a:p>
          <a:p>
            <a:pPr marL="285744" indent="-285744">
              <a:lnSpc>
                <a:spcPct val="110000"/>
              </a:lnSpc>
              <a:buFont typeface="Arial" panose="020B0604020202020204" pitchFamily="34" charset="0"/>
              <a:buChar char="•"/>
            </a:pPr>
            <a:r>
              <a:rPr lang="en-US" sz="1400">
                <a:solidFill>
                  <a:srgbClr val="000000"/>
                </a:solidFill>
                <a:latin typeface="Arial" panose="020B0604020202020204" pitchFamily="34" charset="0"/>
                <a:cs typeface="Arial" panose="020B0604020202020204" pitchFamily="34" charset="0"/>
              </a:rPr>
              <a:t>Plan to install largest heat pump complex in MA</a:t>
            </a:r>
            <a:endParaRPr lang="en-US" sz="1400">
              <a:latin typeface="Arial" panose="020B0604020202020204" pitchFamily="34" charset="0"/>
              <a:cs typeface="Arial" panose="020B0604020202020204" pitchFamily="34" charset="0"/>
            </a:endParaRPr>
          </a:p>
          <a:p>
            <a:pPr marL="285744" indent="-285744" fontAlgn="base">
              <a:lnSpc>
                <a:spcPct val="110000"/>
              </a:lnSpc>
              <a:buFont typeface="Arial" panose="020B0604020202020204" pitchFamily="34" charset="0"/>
              <a:buChar char="•"/>
            </a:pPr>
            <a:r>
              <a:rPr lang="en-US" sz="1400">
                <a:solidFill>
                  <a:srgbClr val="000000"/>
                </a:solidFill>
                <a:latin typeface="Arial" panose="020B0604020202020204" pitchFamily="34" charset="0"/>
                <a:cs typeface="Arial" panose="020B0604020202020204" pitchFamily="34" charset="0"/>
              </a:rPr>
              <a:t>Use heat “lifted” from the Charles River to make steam </a:t>
            </a:r>
          </a:p>
          <a:p>
            <a:pPr marL="285744" indent="-285744" fontAlgn="base">
              <a:lnSpc>
                <a:spcPct val="110000"/>
              </a:lnSpc>
              <a:buFont typeface="Arial" panose="020B0604020202020204" pitchFamily="34" charset="0"/>
              <a:buChar char="•"/>
            </a:pPr>
            <a:r>
              <a:rPr lang="en-US" sz="1400">
                <a:solidFill>
                  <a:srgbClr val="000000"/>
                </a:solidFill>
                <a:latin typeface="Arial" panose="020B0604020202020204" pitchFamily="34" charset="0"/>
                <a:cs typeface="Arial" panose="020B0604020202020204" pitchFamily="34" charset="0"/>
              </a:rPr>
              <a:t>Dramatically reduces our carbon footprint in the near term </a:t>
            </a:r>
          </a:p>
          <a:p>
            <a:pPr marL="285744" indent="-285744" fontAlgn="base">
              <a:lnSpc>
                <a:spcPct val="110000"/>
              </a:lnSpc>
              <a:buFont typeface="Arial" panose="020B0604020202020204" pitchFamily="34" charset="0"/>
              <a:buChar char="•"/>
            </a:pPr>
            <a:endParaRPr lang="en-US" sz="1400">
              <a:solidFill>
                <a:srgbClr val="000000"/>
              </a:solidFill>
              <a:latin typeface="Arial" panose="020B0604020202020204" pitchFamily="34" charset="0"/>
              <a:cs typeface="Arial" panose="020B0604020202020204" pitchFamily="34" charset="0"/>
            </a:endParaRPr>
          </a:p>
        </p:txBody>
      </p:sp>
      <p:sp>
        <p:nvSpPr>
          <p:cNvPr id="26" name="Content Placeholder 3">
            <a:extLst>
              <a:ext uri="{FF2B5EF4-FFF2-40B4-BE49-F238E27FC236}">
                <a16:creationId xmlns:a16="http://schemas.microsoft.com/office/drawing/2014/main" id="{EC5591FC-393D-41E6-AA79-37492476B2C5}"/>
              </a:ext>
            </a:extLst>
          </p:cNvPr>
          <p:cNvSpPr txBox="1">
            <a:spLocks/>
          </p:cNvSpPr>
          <p:nvPr/>
        </p:nvSpPr>
        <p:spPr>
          <a:xfrm>
            <a:off x="8222659" y="3324218"/>
            <a:ext cx="3753512" cy="4361757"/>
          </a:xfrm>
          <a:prstGeom prst="rect">
            <a:avLst/>
          </a:prstGeom>
        </p:spPr>
        <p:txBody>
          <a:bodyPr lIns="121920" tIns="60960" rIns="121920" bIns="60960" anchor="t"/>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10000"/>
              </a:lnSpc>
            </a:pPr>
            <a:r>
              <a:rPr lang="en-US" sz="1400" b="1">
                <a:latin typeface="Arial" panose="020B0604020202020204" pitchFamily="34" charset="0"/>
                <a:cs typeface="Arial" panose="020B0604020202020204" pitchFamily="34" charset="0"/>
              </a:rPr>
              <a:t>2021/22 – </a:t>
            </a:r>
          </a:p>
          <a:p>
            <a:pPr marL="285744" indent="-285744">
              <a:lnSpc>
                <a:spcPct val="110000"/>
              </a:lnSpc>
              <a:buFont typeface="Arial" panose="020B0604020202020204" pitchFamily="34" charset="0"/>
              <a:buChar char="•"/>
            </a:pPr>
            <a:r>
              <a:rPr lang="en-US" sz="1400">
                <a:solidFill>
                  <a:srgbClr val="000000"/>
                </a:solidFill>
                <a:latin typeface="Arial"/>
                <a:cs typeface="Arial"/>
              </a:rPr>
              <a:t>Approved for Network Service with ISO-NE </a:t>
            </a:r>
          </a:p>
          <a:p>
            <a:pPr marL="285744" indent="-285744">
              <a:lnSpc>
                <a:spcPct val="110000"/>
              </a:lnSpc>
              <a:buFont typeface="Arial" panose="020B0604020202020204" pitchFamily="34" charset="0"/>
              <a:buChar char="•"/>
            </a:pPr>
            <a:r>
              <a:rPr lang="en-US" sz="1400">
                <a:solidFill>
                  <a:srgbClr val="000000"/>
                </a:solidFill>
                <a:latin typeface="Arial"/>
                <a:cs typeface="Arial"/>
              </a:rPr>
              <a:t>ISO-NE interconnection in process</a:t>
            </a:r>
          </a:p>
          <a:p>
            <a:pPr>
              <a:lnSpc>
                <a:spcPct val="110000"/>
              </a:lnSpc>
            </a:pPr>
            <a:endParaRPr lang="en-US" sz="1400" b="1">
              <a:solidFill>
                <a:srgbClr val="000000"/>
              </a:solidFill>
              <a:latin typeface="Arial"/>
              <a:cs typeface="Arial"/>
            </a:endParaRPr>
          </a:p>
          <a:p>
            <a:pPr>
              <a:lnSpc>
                <a:spcPct val="110000"/>
              </a:lnSpc>
            </a:pPr>
            <a:r>
              <a:rPr lang="en-US" sz="1400" b="1">
                <a:solidFill>
                  <a:srgbClr val="000000"/>
                </a:solidFill>
                <a:latin typeface="Arial"/>
                <a:cs typeface="Arial"/>
              </a:rPr>
              <a:t>2024/27 </a:t>
            </a:r>
            <a:r>
              <a:rPr lang="en-US" sz="1400">
                <a:solidFill>
                  <a:srgbClr val="000000"/>
                </a:solidFill>
                <a:latin typeface="Arial"/>
                <a:cs typeface="Arial"/>
              </a:rPr>
              <a:t>–</a:t>
            </a:r>
          </a:p>
          <a:p>
            <a:pPr marL="285744" indent="-285744">
              <a:lnSpc>
                <a:spcPct val="110000"/>
              </a:lnSpc>
              <a:buFont typeface="Arial" panose="020B0604020202020204" pitchFamily="34" charset="0"/>
              <a:buChar char="•"/>
            </a:pPr>
            <a:r>
              <a:rPr lang="en-US" sz="1400">
                <a:solidFill>
                  <a:srgbClr val="000000"/>
                </a:solidFill>
                <a:latin typeface="Arial"/>
                <a:cs typeface="Arial"/>
              </a:rPr>
              <a:t>Provide 1,000 MWh of storage </a:t>
            </a:r>
          </a:p>
          <a:p>
            <a:pPr marL="285744" indent="-285744">
              <a:lnSpc>
                <a:spcPct val="110000"/>
              </a:lnSpc>
              <a:buFont typeface="Arial" panose="020B0604020202020204" pitchFamily="34" charset="0"/>
              <a:buChar char="•"/>
            </a:pPr>
            <a:r>
              <a:rPr lang="en-US" sz="1400">
                <a:solidFill>
                  <a:srgbClr val="000000"/>
                </a:solidFill>
                <a:latin typeface="Arial"/>
                <a:cs typeface="Arial"/>
              </a:rPr>
              <a:t>Mitigate cost and carbon content of electrical peaks by “peak shaving”</a:t>
            </a:r>
          </a:p>
          <a:p>
            <a:pPr marL="285744" lvl="1" indent="-285744">
              <a:lnSpc>
                <a:spcPct val="110000"/>
              </a:lnSpc>
              <a:buFont typeface="Arial" panose="020B0604020202020204" pitchFamily="34" charset="0"/>
              <a:buChar char="•"/>
            </a:pPr>
            <a:r>
              <a:rPr lang="en-US" sz="1400">
                <a:solidFill>
                  <a:srgbClr val="000000"/>
                </a:solidFill>
                <a:latin typeface="Arial"/>
                <a:cs typeface="Arial"/>
              </a:rPr>
              <a:t>Aligned with winter offshore wind peak  </a:t>
            </a:r>
          </a:p>
          <a:p>
            <a:pPr marL="285744" indent="-285744" fontAlgn="base">
              <a:lnSpc>
                <a:spcPct val="110000"/>
              </a:lnSpc>
              <a:buFont typeface="Arial" panose="020B0604020202020204" pitchFamily="34" charset="0"/>
              <a:buChar char="•"/>
            </a:pPr>
            <a:r>
              <a:rPr lang="en-US" sz="1400">
                <a:solidFill>
                  <a:srgbClr val="000000"/>
                </a:solidFill>
                <a:latin typeface="Arial"/>
                <a:cs typeface="Arial"/>
              </a:rPr>
              <a:t>Dramatically lower cost of electrified steam, driving adoption  </a:t>
            </a:r>
          </a:p>
          <a:p>
            <a:pPr marL="285744" indent="-285744" fontAlgn="base">
              <a:lnSpc>
                <a:spcPct val="110000"/>
              </a:lnSpc>
              <a:buFont typeface="Arial" panose="020B0604020202020204" pitchFamily="34" charset="0"/>
              <a:buChar char="•"/>
            </a:pPr>
            <a:endParaRPr lang="en-US" sz="14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040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6E8F9-BE5D-4871-BC65-6FCAC0BE817A}"/>
              </a:ext>
            </a:extLst>
          </p:cNvPr>
          <p:cNvSpPr>
            <a:spLocks noGrp="1"/>
          </p:cNvSpPr>
          <p:nvPr>
            <p:ph type="title"/>
          </p:nvPr>
        </p:nvSpPr>
        <p:spPr>
          <a:xfrm>
            <a:off x="486833" y="492652"/>
            <a:ext cx="8603379" cy="524181"/>
          </a:xfrm>
        </p:spPr>
        <p:txBody>
          <a:bodyPr lIns="91440" tIns="45720" rIns="91440" bIns="45720" anchor="t">
            <a:noAutofit/>
          </a:bodyPr>
          <a:lstStyle/>
          <a:p>
            <a:r>
              <a:rPr lang="en-US" sz="2200">
                <a:latin typeface="Arial"/>
                <a:cs typeface="Arial"/>
              </a:rPr>
              <a:t>Vicinity’s eSteam</a:t>
            </a:r>
            <a:r>
              <a:rPr lang="en-US" sz="2200" baseline="30000">
                <a:latin typeface="Arial"/>
                <a:cs typeface="Arial"/>
              </a:rPr>
              <a:t>TM</a:t>
            </a:r>
            <a:r>
              <a:rPr lang="en-US" sz="2200">
                <a:latin typeface="Arial"/>
                <a:cs typeface="Arial"/>
              </a:rPr>
              <a:t> … the future of district energy renewable thermal is emerging!</a:t>
            </a:r>
          </a:p>
        </p:txBody>
      </p:sp>
      <p:sp>
        <p:nvSpPr>
          <p:cNvPr id="3" name="Content Placeholder 2">
            <a:extLst>
              <a:ext uri="{FF2B5EF4-FFF2-40B4-BE49-F238E27FC236}">
                <a16:creationId xmlns:a16="http://schemas.microsoft.com/office/drawing/2014/main" id="{AF74C92C-B38F-415B-9C26-7B5049D1945A}"/>
              </a:ext>
            </a:extLst>
          </p:cNvPr>
          <p:cNvSpPr>
            <a:spLocks noGrp="1"/>
          </p:cNvSpPr>
          <p:nvPr>
            <p:ph idx="1"/>
          </p:nvPr>
        </p:nvSpPr>
        <p:spPr>
          <a:xfrm>
            <a:off x="464630" y="2008800"/>
            <a:ext cx="4821047" cy="4593600"/>
          </a:xfrm>
        </p:spPr>
        <p:txBody>
          <a:bodyPr lIns="91440" tIns="45720" rIns="91440" bIns="45720" anchor="t">
            <a:noAutofit/>
          </a:bodyPr>
          <a:lstStyle/>
          <a:p>
            <a:pPr>
              <a:lnSpc>
                <a:spcPct val="110000"/>
              </a:lnSpc>
              <a:spcBef>
                <a:spcPts val="1200"/>
              </a:spcBef>
            </a:pPr>
            <a:r>
              <a:rPr lang="en-US" sz="1600" b="1">
                <a:solidFill>
                  <a:srgbClr val="006B35"/>
                </a:solidFill>
                <a:latin typeface="Arial"/>
                <a:cs typeface="Arial"/>
              </a:rPr>
              <a:t>Leverage electric transmission interconnection </a:t>
            </a:r>
            <a:r>
              <a:rPr lang="en-US" sz="1600">
                <a:latin typeface="Arial"/>
                <a:cs typeface="Arial"/>
              </a:rPr>
              <a:t>to access </a:t>
            </a:r>
            <a:r>
              <a:rPr lang="en-US" sz="1600" b="1">
                <a:solidFill>
                  <a:srgbClr val="006B35"/>
                </a:solidFill>
                <a:latin typeface="Arial"/>
                <a:cs typeface="Arial"/>
              </a:rPr>
              <a:t>wholesale market-priced renewable power</a:t>
            </a:r>
          </a:p>
          <a:p>
            <a:pPr>
              <a:lnSpc>
                <a:spcPct val="110000"/>
              </a:lnSpc>
              <a:spcBef>
                <a:spcPts val="1200"/>
              </a:spcBef>
            </a:pPr>
            <a:r>
              <a:rPr lang="en-US" sz="1600" b="1">
                <a:solidFill>
                  <a:srgbClr val="006B35"/>
                </a:solidFill>
                <a:latin typeface="Arial"/>
                <a:cs typeface="Arial"/>
              </a:rPr>
              <a:t>Convert renewable power to steam </a:t>
            </a:r>
            <a:r>
              <a:rPr lang="en-US" sz="1600">
                <a:latin typeface="Arial"/>
                <a:cs typeface="Arial"/>
              </a:rPr>
              <a:t>through highly efficient technologies at scale </a:t>
            </a:r>
          </a:p>
          <a:p>
            <a:pPr>
              <a:lnSpc>
                <a:spcPct val="110000"/>
              </a:lnSpc>
              <a:spcBef>
                <a:spcPts val="1200"/>
              </a:spcBef>
            </a:pPr>
            <a:r>
              <a:rPr lang="en-US" sz="1600" b="1">
                <a:solidFill>
                  <a:srgbClr val="006B35"/>
                </a:solidFill>
                <a:latin typeface="Arial"/>
                <a:cs typeface="Arial"/>
              </a:rPr>
              <a:t>Leverage existing status </a:t>
            </a:r>
            <a:r>
              <a:rPr lang="en-US" sz="1600">
                <a:latin typeface="Arial"/>
                <a:cs typeface="Arial"/>
              </a:rPr>
              <a:t>as wholesale grid customer </a:t>
            </a:r>
            <a:r>
              <a:rPr lang="en-US" sz="1600" b="1">
                <a:solidFill>
                  <a:srgbClr val="006B35"/>
                </a:solidFill>
                <a:latin typeface="Arial"/>
                <a:cs typeface="Arial"/>
              </a:rPr>
              <a:t>to access real-time energy</a:t>
            </a:r>
            <a:endParaRPr lang="en-US" sz="1600">
              <a:solidFill>
                <a:srgbClr val="006B35"/>
              </a:solidFill>
            </a:endParaRPr>
          </a:p>
          <a:p>
            <a:pPr>
              <a:lnSpc>
                <a:spcPct val="110000"/>
              </a:lnSpc>
              <a:spcBef>
                <a:spcPts val="1200"/>
              </a:spcBef>
            </a:pPr>
            <a:r>
              <a:rPr lang="en-US" sz="1600" b="1">
                <a:solidFill>
                  <a:srgbClr val="006B35"/>
                </a:solidFill>
                <a:latin typeface="Arial"/>
                <a:cs typeface="Arial"/>
              </a:rPr>
              <a:t>Purchase of renewable power</a:t>
            </a:r>
            <a:r>
              <a:rPr lang="en-US" sz="1600">
                <a:solidFill>
                  <a:srgbClr val="006B35"/>
                </a:solidFill>
                <a:latin typeface="Arial"/>
                <a:cs typeface="Arial"/>
              </a:rPr>
              <a:t> </a:t>
            </a:r>
            <a:r>
              <a:rPr lang="en-US" sz="1600">
                <a:latin typeface="Arial"/>
                <a:cs typeface="Arial"/>
              </a:rPr>
              <a:t>can be customer-controlled or Vicinity-supported</a:t>
            </a:r>
            <a:endParaRPr lang="en-US" sz="1600"/>
          </a:p>
          <a:p>
            <a:pPr>
              <a:lnSpc>
                <a:spcPct val="110000"/>
              </a:lnSpc>
              <a:spcBef>
                <a:spcPts val="1200"/>
              </a:spcBef>
            </a:pPr>
            <a:r>
              <a:rPr lang="en-US" sz="1600" b="1">
                <a:solidFill>
                  <a:srgbClr val="006B35"/>
                </a:solidFill>
                <a:latin typeface="Arial"/>
                <a:cs typeface="Arial"/>
              </a:rPr>
              <a:t>Customers</a:t>
            </a:r>
            <a:r>
              <a:rPr lang="en-US" sz="1600" b="1">
                <a:latin typeface="Arial"/>
                <a:cs typeface="Arial"/>
              </a:rPr>
              <a:t> </a:t>
            </a:r>
            <a:r>
              <a:rPr lang="en-US" sz="1600">
                <a:latin typeface="Arial"/>
                <a:cs typeface="Arial"/>
              </a:rPr>
              <a:t>can use Vicinity’s </a:t>
            </a:r>
            <a:r>
              <a:rPr lang="en-US" sz="1600" err="1">
                <a:latin typeface="Arial"/>
                <a:cs typeface="Arial"/>
              </a:rPr>
              <a:t>eSteam</a:t>
            </a:r>
            <a:r>
              <a:rPr lang="en-US" sz="1600" baseline="30000" err="1">
                <a:latin typeface="Arial"/>
                <a:cs typeface="Arial"/>
              </a:rPr>
              <a:t>TM</a:t>
            </a:r>
            <a:r>
              <a:rPr lang="en-US" sz="1600">
                <a:latin typeface="Arial"/>
                <a:cs typeface="Arial"/>
              </a:rPr>
              <a:t> to </a:t>
            </a:r>
            <a:r>
              <a:rPr lang="en-US" sz="1600" b="1">
                <a:solidFill>
                  <a:srgbClr val="006B35"/>
                </a:solidFill>
                <a:latin typeface="Arial"/>
                <a:cs typeface="Arial"/>
              </a:rPr>
              <a:t>achieve their net zero goals at their own pace</a:t>
            </a:r>
            <a:endParaRPr lang="en-US" sz="1400">
              <a:solidFill>
                <a:srgbClr val="006B35"/>
              </a:solidFill>
              <a:latin typeface="Arial"/>
              <a:cs typeface="Arial"/>
            </a:endParaRPr>
          </a:p>
          <a:p>
            <a:pPr marL="0" indent="0">
              <a:lnSpc>
                <a:spcPct val="110000"/>
              </a:lnSpc>
              <a:spcBef>
                <a:spcPts val="1200"/>
              </a:spcBef>
              <a:buNone/>
            </a:pPr>
            <a:r>
              <a:rPr lang="en-US" sz="1400">
                <a:latin typeface="Arial"/>
                <a:cs typeface="Arial"/>
              </a:rPr>
              <a:t>                                   </a:t>
            </a:r>
          </a:p>
          <a:p>
            <a:pPr marL="0" indent="0">
              <a:lnSpc>
                <a:spcPct val="110000"/>
              </a:lnSpc>
              <a:spcBef>
                <a:spcPts val="1200"/>
              </a:spcBef>
              <a:buNone/>
            </a:pPr>
            <a:r>
              <a:rPr lang="en-US" sz="1400">
                <a:latin typeface="Arial"/>
                <a:cs typeface="Arial"/>
              </a:rPr>
              <a:t>                </a:t>
            </a:r>
          </a:p>
        </p:txBody>
      </p:sp>
      <p:sp>
        <p:nvSpPr>
          <p:cNvPr id="4" name="Text Placeholder 3">
            <a:extLst>
              <a:ext uri="{FF2B5EF4-FFF2-40B4-BE49-F238E27FC236}">
                <a16:creationId xmlns:a16="http://schemas.microsoft.com/office/drawing/2014/main" id="{AB40B5A2-E2CA-413B-AB34-BB62BFF6B43F}"/>
              </a:ext>
            </a:extLst>
          </p:cNvPr>
          <p:cNvSpPr>
            <a:spLocks noGrp="1"/>
          </p:cNvSpPr>
          <p:nvPr>
            <p:ph type="body" sz="quarter" idx="13"/>
          </p:nvPr>
        </p:nvSpPr>
        <p:spPr>
          <a:xfrm>
            <a:off x="486834" y="1186083"/>
            <a:ext cx="11318269" cy="342900"/>
          </a:xfrm>
        </p:spPr>
        <p:txBody>
          <a:bodyPr lIns="91440" tIns="45720" rIns="91440" bIns="45720" anchor="t">
            <a:noAutofit/>
          </a:bodyPr>
          <a:lstStyle/>
          <a:p>
            <a:pPr>
              <a:lnSpc>
                <a:spcPct val="110000"/>
              </a:lnSpc>
            </a:pPr>
            <a:r>
              <a:rPr lang="en-US" sz="1800">
                <a:latin typeface="Arial"/>
                <a:cs typeface="Arial"/>
              </a:rPr>
              <a:t>We are bringing </a:t>
            </a:r>
            <a:r>
              <a:rPr lang="en-US" sz="1800" b="1" i="1">
                <a:latin typeface="Arial"/>
                <a:cs typeface="Arial"/>
              </a:rPr>
              <a:t>renewable thermal and energy storage</a:t>
            </a:r>
            <a:r>
              <a:rPr lang="en-US" sz="1800">
                <a:latin typeface="Arial"/>
                <a:cs typeface="Arial"/>
              </a:rPr>
              <a:t> assets to our district energy systems</a:t>
            </a:r>
          </a:p>
        </p:txBody>
      </p:sp>
      <p:pic>
        <p:nvPicPr>
          <p:cNvPr id="16" name="Picture 15" descr="Graphical user interface, application&#10;&#10;Description automatically generated">
            <a:extLst>
              <a:ext uri="{FF2B5EF4-FFF2-40B4-BE49-F238E27FC236}">
                <a16:creationId xmlns:a16="http://schemas.microsoft.com/office/drawing/2014/main" id="{7AE79930-0C2D-1A6C-CC5E-F8B3B3D69502}"/>
              </a:ext>
            </a:extLst>
          </p:cNvPr>
          <p:cNvPicPr>
            <a:picLocks noChangeAspect="1"/>
          </p:cNvPicPr>
          <p:nvPr/>
        </p:nvPicPr>
        <p:blipFill rotWithShape="1">
          <a:blip r:embed="rId3">
            <a:extLst>
              <a:ext uri="{28A0092B-C50C-407E-A947-70E740481C1C}">
                <a14:useLocalDpi xmlns:a14="http://schemas.microsoft.com/office/drawing/2010/main" val="0"/>
              </a:ext>
            </a:extLst>
          </a:blip>
          <a:srcRect l="4465" r="11997"/>
          <a:stretch/>
        </p:blipFill>
        <p:spPr>
          <a:xfrm>
            <a:off x="5695200" y="2326735"/>
            <a:ext cx="6496800" cy="1937901"/>
          </a:xfrm>
          <a:prstGeom prst="rect">
            <a:avLst/>
          </a:prstGeom>
        </p:spPr>
      </p:pic>
      <p:sp>
        <p:nvSpPr>
          <p:cNvPr id="17" name="TextBox 16">
            <a:extLst>
              <a:ext uri="{FF2B5EF4-FFF2-40B4-BE49-F238E27FC236}">
                <a16:creationId xmlns:a16="http://schemas.microsoft.com/office/drawing/2014/main" id="{7DFDF373-9697-8C73-F220-D36F07ABA96B}"/>
              </a:ext>
            </a:extLst>
          </p:cNvPr>
          <p:cNvSpPr txBox="1"/>
          <p:nvPr/>
        </p:nvSpPr>
        <p:spPr>
          <a:xfrm>
            <a:off x="7048098" y="2501672"/>
            <a:ext cx="737268" cy="738664"/>
          </a:xfrm>
          <a:prstGeom prst="rect">
            <a:avLst/>
          </a:prstGeom>
          <a:noFill/>
          <a:ln>
            <a:solidFill>
              <a:schemeClr val="bg2"/>
            </a:solidFill>
            <a:prstDash val="dash"/>
          </a:ln>
        </p:spPr>
        <p:txBody>
          <a:bodyPr wrap="square" rtlCol="0">
            <a:spAutoFit/>
          </a:bodyPr>
          <a:lstStyle/>
          <a:p>
            <a:r>
              <a:rPr lang="en-US" sz="1050">
                <a:solidFill>
                  <a:schemeClr val="bg1">
                    <a:lumMod val="65000"/>
                  </a:schemeClr>
                </a:solidFill>
                <a:latin typeface="Arial" panose="020B0604020202020204" pitchFamily="34" charset="0"/>
                <a:cs typeface="Arial" panose="020B0604020202020204" pitchFamily="34" charset="0"/>
              </a:rPr>
              <a:t>Physical</a:t>
            </a:r>
          </a:p>
          <a:p>
            <a:r>
              <a:rPr lang="en-US" sz="1050">
                <a:solidFill>
                  <a:schemeClr val="bg1">
                    <a:lumMod val="65000"/>
                  </a:schemeClr>
                </a:solidFill>
                <a:latin typeface="Arial" panose="020B0604020202020204" pitchFamily="34" charset="0"/>
                <a:cs typeface="Arial" panose="020B0604020202020204" pitchFamily="34" charset="0"/>
              </a:rPr>
              <a:t>PPAs </a:t>
            </a:r>
          </a:p>
          <a:p>
            <a:r>
              <a:rPr lang="en-US" sz="1050">
                <a:solidFill>
                  <a:schemeClr val="bg1">
                    <a:lumMod val="65000"/>
                  </a:schemeClr>
                </a:solidFill>
                <a:latin typeface="Arial" panose="020B0604020202020204" pitchFamily="34" charset="0"/>
                <a:cs typeface="Arial" panose="020B0604020202020204" pitchFamily="34" charset="0"/>
              </a:rPr>
              <a:t>RECs</a:t>
            </a:r>
          </a:p>
          <a:p>
            <a:r>
              <a:rPr lang="en-US" sz="1050">
                <a:solidFill>
                  <a:schemeClr val="bg1">
                    <a:lumMod val="65000"/>
                  </a:schemeClr>
                </a:solidFill>
                <a:latin typeface="Arial" panose="020B0604020202020204" pitchFamily="34" charset="0"/>
                <a:cs typeface="Arial" panose="020B0604020202020204" pitchFamily="34" charset="0"/>
              </a:rPr>
              <a:t>EFECs</a:t>
            </a:r>
          </a:p>
        </p:txBody>
      </p:sp>
      <p:pic>
        <p:nvPicPr>
          <p:cNvPr id="6" name="Graphic 6" descr="Bullseye with solid fill">
            <a:extLst>
              <a:ext uri="{FF2B5EF4-FFF2-40B4-BE49-F238E27FC236}">
                <a16:creationId xmlns:a16="http://schemas.microsoft.com/office/drawing/2014/main" id="{51108013-22E0-8216-3F67-C052FF793D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95200" y="4714231"/>
            <a:ext cx="445067" cy="445067"/>
          </a:xfrm>
          <a:prstGeom prst="rect">
            <a:avLst/>
          </a:prstGeom>
        </p:spPr>
      </p:pic>
      <p:sp>
        <p:nvSpPr>
          <p:cNvPr id="7" name="TextBox 6">
            <a:extLst>
              <a:ext uri="{FF2B5EF4-FFF2-40B4-BE49-F238E27FC236}">
                <a16:creationId xmlns:a16="http://schemas.microsoft.com/office/drawing/2014/main" id="{D69288FD-44A0-E5CA-8D80-DF4707C1ED73}"/>
              </a:ext>
            </a:extLst>
          </p:cNvPr>
          <p:cNvSpPr txBox="1"/>
          <p:nvPr/>
        </p:nvSpPr>
        <p:spPr>
          <a:xfrm>
            <a:off x="6222380" y="4714231"/>
            <a:ext cx="550499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solidFill>
                  <a:srgbClr val="006B35"/>
                </a:solidFill>
                <a:latin typeface="Arial"/>
                <a:cs typeface="Arial"/>
              </a:rPr>
              <a:t>Electrification of district energy may be the easiest and most cost-effective path to net zero for center city buildings! </a:t>
            </a:r>
            <a:endParaRPr lang="en-US" i="1">
              <a:solidFill>
                <a:srgbClr val="006B35"/>
              </a:solidFill>
              <a:cs typeface="Calibri"/>
            </a:endParaRPr>
          </a:p>
        </p:txBody>
      </p:sp>
      <p:pic>
        <p:nvPicPr>
          <p:cNvPr id="9" name="Picture 8" descr="Logo&#10;&#10;Description automatically generated">
            <a:extLst>
              <a:ext uri="{FF2B5EF4-FFF2-40B4-BE49-F238E27FC236}">
                <a16:creationId xmlns:a16="http://schemas.microsoft.com/office/drawing/2014/main" id="{51AF3EB0-72A5-39C9-9743-91924CC7F853}"/>
              </a:ext>
            </a:extLst>
          </p:cNvPr>
          <p:cNvPicPr>
            <a:picLocks noChangeAspect="1"/>
          </p:cNvPicPr>
          <p:nvPr/>
        </p:nvPicPr>
        <p:blipFill rotWithShape="1">
          <a:blip r:embed="rId6"/>
          <a:srcRect t="-6892" b="1"/>
          <a:stretch/>
        </p:blipFill>
        <p:spPr>
          <a:xfrm>
            <a:off x="9586075" y="431886"/>
            <a:ext cx="2141295" cy="699502"/>
          </a:xfrm>
          <a:prstGeom prst="rect">
            <a:avLst/>
          </a:prstGeom>
        </p:spPr>
      </p:pic>
    </p:spTree>
    <p:extLst>
      <p:ext uri="{BB962C8B-B14F-4D97-AF65-F5344CB8AC3E}">
        <p14:creationId xmlns:p14="http://schemas.microsoft.com/office/powerpoint/2010/main" val="4091080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8723A9A-4F47-C3E6-C08F-FE0FDBB7808A}"/>
              </a:ext>
            </a:extLst>
          </p:cNvPr>
          <p:cNvSpPr/>
          <p:nvPr/>
        </p:nvSpPr>
        <p:spPr>
          <a:xfrm>
            <a:off x="0" y="5764791"/>
            <a:ext cx="12192000" cy="1089757"/>
          </a:xfrm>
          <a:prstGeom prst="rect">
            <a:avLst/>
          </a:prstGeom>
          <a:solidFill>
            <a:srgbClr val="009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B4F3485E-F3D9-7384-C863-2ADF5615948C}"/>
              </a:ext>
            </a:extLst>
          </p:cNvPr>
          <p:cNvPicPr>
            <a:picLocks noChangeAspect="1"/>
          </p:cNvPicPr>
          <p:nvPr/>
        </p:nvPicPr>
        <p:blipFill>
          <a:blip r:embed="rId2"/>
          <a:stretch>
            <a:fillRect/>
          </a:stretch>
        </p:blipFill>
        <p:spPr>
          <a:xfrm>
            <a:off x="4882136" y="2791284"/>
            <a:ext cx="7210405" cy="2197254"/>
          </a:xfrm>
          <a:prstGeom prst="rect">
            <a:avLst/>
          </a:prstGeom>
        </p:spPr>
      </p:pic>
      <p:sp>
        <p:nvSpPr>
          <p:cNvPr id="29" name="Rectangle: Rounded Corners 28">
            <a:extLst>
              <a:ext uri="{FF2B5EF4-FFF2-40B4-BE49-F238E27FC236}">
                <a16:creationId xmlns:a16="http://schemas.microsoft.com/office/drawing/2014/main" id="{5ACB374D-595A-BE13-4A9D-1D572CF1B255}"/>
              </a:ext>
            </a:extLst>
          </p:cNvPr>
          <p:cNvSpPr/>
          <p:nvPr/>
        </p:nvSpPr>
        <p:spPr>
          <a:xfrm>
            <a:off x="6772240" y="1812688"/>
            <a:ext cx="882903" cy="1311095"/>
          </a:xfrm>
          <a:prstGeom prst="roundRect">
            <a:avLst/>
          </a:prstGeom>
          <a:solidFill>
            <a:schemeClr val="bg1"/>
          </a:solid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0C550EF6-9AA2-349C-9D60-B37C1EE73206}"/>
              </a:ext>
            </a:extLst>
          </p:cNvPr>
          <p:cNvSpPr/>
          <p:nvPr/>
        </p:nvSpPr>
        <p:spPr>
          <a:xfrm>
            <a:off x="7772707" y="1801617"/>
            <a:ext cx="882903" cy="1311095"/>
          </a:xfrm>
          <a:prstGeom prst="roundRect">
            <a:avLst/>
          </a:prstGeom>
          <a:solidFill>
            <a:schemeClr val="bg1"/>
          </a:solid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91B0ECC8-1DFB-453C-7877-BC1A2279B570}"/>
              </a:ext>
            </a:extLst>
          </p:cNvPr>
          <p:cNvSpPr/>
          <p:nvPr/>
        </p:nvSpPr>
        <p:spPr>
          <a:xfrm>
            <a:off x="8744322" y="1796987"/>
            <a:ext cx="1073782" cy="1326796"/>
          </a:xfrm>
          <a:prstGeom prst="roundRect">
            <a:avLst/>
          </a:prstGeom>
          <a:solidFill>
            <a:schemeClr val="bg1"/>
          </a:solid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AA25B6C6-2AE1-4530-AB18-124EAA339058}"/>
              </a:ext>
            </a:extLst>
          </p:cNvPr>
          <p:cNvSpPr>
            <a:spLocks noGrp="1"/>
          </p:cNvSpPr>
          <p:nvPr>
            <p:ph type="title"/>
          </p:nvPr>
        </p:nvSpPr>
        <p:spPr>
          <a:xfrm>
            <a:off x="382434" y="319390"/>
            <a:ext cx="11316371" cy="524181"/>
          </a:xfrm>
        </p:spPr>
        <p:txBody>
          <a:bodyPr lIns="121920" tIns="60960" rIns="121920" bIns="60960" anchor="t">
            <a:normAutofit/>
          </a:bodyPr>
          <a:lstStyle/>
          <a:p>
            <a:r>
              <a:rPr lang="en-US">
                <a:latin typeface="Arial"/>
                <a:cs typeface="Arial"/>
              </a:rPr>
              <a:t>Providing Net Zero Carbon-free eSteam™ in Boston</a:t>
            </a:r>
            <a:endParaRPr lang="en-US" u="sng">
              <a:solidFill>
                <a:schemeClr val="accent1"/>
              </a:solidFill>
              <a:latin typeface="Arial"/>
              <a:cs typeface="Arial"/>
            </a:endParaRPr>
          </a:p>
        </p:txBody>
      </p:sp>
      <p:sp>
        <p:nvSpPr>
          <p:cNvPr id="5" name="Text Placeholder 4">
            <a:extLst>
              <a:ext uri="{FF2B5EF4-FFF2-40B4-BE49-F238E27FC236}">
                <a16:creationId xmlns:a16="http://schemas.microsoft.com/office/drawing/2014/main" id="{7C6E2FB5-B1C1-42EC-A2B8-8D85761603C5}"/>
              </a:ext>
            </a:extLst>
          </p:cNvPr>
          <p:cNvSpPr>
            <a:spLocks noGrp="1"/>
          </p:cNvSpPr>
          <p:nvPr>
            <p:ph type="body" sz="quarter" idx="13"/>
          </p:nvPr>
        </p:nvSpPr>
        <p:spPr>
          <a:xfrm>
            <a:off x="382434" y="742570"/>
            <a:ext cx="11819466" cy="342900"/>
          </a:xfrm>
        </p:spPr>
        <p:txBody>
          <a:bodyPr lIns="121920" tIns="60960" rIns="121920" bIns="60960" anchor="t">
            <a:noAutofit/>
          </a:bodyPr>
          <a:lstStyle/>
          <a:p>
            <a:r>
              <a:rPr lang="en-US" sz="1500">
                <a:latin typeface="Arial"/>
                <a:cs typeface="Arial"/>
              </a:rPr>
              <a:t>Construction and engineering is underway for electric boilers, industrial-scale heat pumps and thermal storage</a:t>
            </a:r>
            <a:endParaRPr lang="en-US" sz="1500"/>
          </a:p>
        </p:txBody>
      </p:sp>
      <p:pic>
        <p:nvPicPr>
          <p:cNvPr id="7" name="Picture 6">
            <a:extLst>
              <a:ext uri="{FF2B5EF4-FFF2-40B4-BE49-F238E27FC236}">
                <a16:creationId xmlns:a16="http://schemas.microsoft.com/office/drawing/2014/main" id="{CAE14141-C3CF-484E-8D3F-15AEE5428A20}"/>
              </a:ext>
            </a:extLst>
          </p:cNvPr>
          <p:cNvPicPr>
            <a:picLocks noChangeAspect="1"/>
          </p:cNvPicPr>
          <p:nvPr/>
        </p:nvPicPr>
        <p:blipFill rotWithShape="1">
          <a:blip r:embed="rId3"/>
          <a:srcRect l="8352" t="6780" r="11153" b="54669"/>
          <a:stretch/>
        </p:blipFill>
        <p:spPr>
          <a:xfrm>
            <a:off x="6964964" y="2639622"/>
            <a:ext cx="511998" cy="309676"/>
          </a:xfrm>
          <a:prstGeom prst="rect">
            <a:avLst/>
          </a:prstGeom>
        </p:spPr>
      </p:pic>
      <p:pic>
        <p:nvPicPr>
          <p:cNvPr id="8" name="Picture 7">
            <a:extLst>
              <a:ext uri="{FF2B5EF4-FFF2-40B4-BE49-F238E27FC236}">
                <a16:creationId xmlns:a16="http://schemas.microsoft.com/office/drawing/2014/main" id="{F735D98D-B2FE-48E1-AB88-AA99162FFCF4}"/>
              </a:ext>
            </a:extLst>
          </p:cNvPr>
          <p:cNvPicPr>
            <a:picLocks noChangeAspect="1"/>
          </p:cNvPicPr>
          <p:nvPr/>
        </p:nvPicPr>
        <p:blipFill>
          <a:blip r:embed="rId4"/>
          <a:stretch>
            <a:fillRect/>
          </a:stretch>
        </p:blipFill>
        <p:spPr>
          <a:xfrm>
            <a:off x="6949006" y="2619082"/>
            <a:ext cx="121436" cy="284253"/>
          </a:xfrm>
          <a:prstGeom prst="rect">
            <a:avLst/>
          </a:prstGeom>
        </p:spPr>
      </p:pic>
      <p:sp>
        <p:nvSpPr>
          <p:cNvPr id="12" name="TextBox 11">
            <a:extLst>
              <a:ext uri="{FF2B5EF4-FFF2-40B4-BE49-F238E27FC236}">
                <a16:creationId xmlns:a16="http://schemas.microsoft.com/office/drawing/2014/main" id="{FC6DB6AB-FF5A-4DBC-B77B-D0F52A114058}"/>
              </a:ext>
            </a:extLst>
          </p:cNvPr>
          <p:cNvSpPr txBox="1"/>
          <p:nvPr/>
        </p:nvSpPr>
        <p:spPr>
          <a:xfrm>
            <a:off x="6810418" y="1839488"/>
            <a:ext cx="846982" cy="738664"/>
          </a:xfrm>
          <a:prstGeom prst="rect">
            <a:avLst/>
          </a:prstGeom>
          <a:noFill/>
        </p:spPr>
        <p:txBody>
          <a:bodyPr wrap="square" lIns="121920" tIns="60960" rIns="121920" bIns="60960" rtlCol="0" anchor="t">
            <a:spAutoFit/>
          </a:bodyPr>
          <a:lstStyle/>
          <a:p>
            <a:pPr algn="ctr"/>
            <a:r>
              <a:rPr lang="en-US" sz="1000" b="1">
                <a:latin typeface="Arial"/>
                <a:cs typeface="Arial"/>
              </a:rPr>
              <a:t>Electric Boilers</a:t>
            </a:r>
          </a:p>
          <a:p>
            <a:pPr algn="ctr"/>
            <a:r>
              <a:rPr lang="en-US" sz="1000">
                <a:latin typeface="Arial"/>
                <a:cs typeface="Arial"/>
              </a:rPr>
              <a:t>42 MW</a:t>
            </a:r>
          </a:p>
          <a:p>
            <a:pPr algn="ctr"/>
            <a:r>
              <a:rPr lang="en-US" sz="1000">
                <a:latin typeface="Arial"/>
                <a:cs typeface="Arial"/>
              </a:rPr>
              <a:t>2024</a:t>
            </a:r>
          </a:p>
        </p:txBody>
      </p:sp>
      <p:sp>
        <p:nvSpPr>
          <p:cNvPr id="16" name="TextBox 15">
            <a:extLst>
              <a:ext uri="{FF2B5EF4-FFF2-40B4-BE49-F238E27FC236}">
                <a16:creationId xmlns:a16="http://schemas.microsoft.com/office/drawing/2014/main" id="{51604F4A-8E95-42CC-B44F-5E6E8D12B7FF}"/>
              </a:ext>
            </a:extLst>
          </p:cNvPr>
          <p:cNvSpPr txBox="1"/>
          <p:nvPr/>
        </p:nvSpPr>
        <p:spPr>
          <a:xfrm>
            <a:off x="7808627" y="1839488"/>
            <a:ext cx="846983" cy="738664"/>
          </a:xfrm>
          <a:prstGeom prst="rect">
            <a:avLst/>
          </a:prstGeom>
          <a:noFill/>
        </p:spPr>
        <p:txBody>
          <a:bodyPr wrap="square" lIns="121920" tIns="60960" rIns="121920" bIns="60960" rtlCol="0" anchor="t">
            <a:spAutoFit/>
          </a:bodyPr>
          <a:lstStyle/>
          <a:p>
            <a:pPr algn="ctr"/>
            <a:r>
              <a:rPr lang="en-US" sz="1000" b="1">
                <a:latin typeface="Arial"/>
                <a:cs typeface="Arial"/>
              </a:rPr>
              <a:t>Heat Pumps</a:t>
            </a:r>
          </a:p>
          <a:p>
            <a:pPr algn="ctr"/>
            <a:r>
              <a:rPr lang="en-US" sz="1000">
                <a:latin typeface="Arial"/>
                <a:cs typeface="Arial"/>
              </a:rPr>
              <a:t>10++ MW</a:t>
            </a:r>
          </a:p>
          <a:p>
            <a:pPr algn="ctr"/>
            <a:r>
              <a:rPr lang="en-US" sz="1000">
                <a:latin typeface="Arial"/>
                <a:cs typeface="Arial"/>
              </a:rPr>
              <a:t>2025</a:t>
            </a:r>
          </a:p>
        </p:txBody>
      </p:sp>
      <p:sp>
        <p:nvSpPr>
          <p:cNvPr id="20" name="TextBox 19">
            <a:extLst>
              <a:ext uri="{FF2B5EF4-FFF2-40B4-BE49-F238E27FC236}">
                <a16:creationId xmlns:a16="http://schemas.microsoft.com/office/drawing/2014/main" id="{1A920D0E-9F3A-406F-A0B0-885C593F5E4E}"/>
              </a:ext>
            </a:extLst>
          </p:cNvPr>
          <p:cNvSpPr txBox="1"/>
          <p:nvPr/>
        </p:nvSpPr>
        <p:spPr>
          <a:xfrm>
            <a:off x="8627917" y="1839488"/>
            <a:ext cx="1306593" cy="584775"/>
          </a:xfrm>
          <a:prstGeom prst="rect">
            <a:avLst/>
          </a:prstGeom>
          <a:noFill/>
        </p:spPr>
        <p:txBody>
          <a:bodyPr wrap="square" lIns="121920" tIns="60960" rIns="121920" bIns="60960" rtlCol="0" anchor="t">
            <a:spAutoFit/>
          </a:bodyPr>
          <a:lstStyle/>
          <a:p>
            <a:pPr algn="ctr"/>
            <a:r>
              <a:rPr lang="en-US" sz="1000" b="1">
                <a:latin typeface="Arial"/>
                <a:cs typeface="Arial"/>
              </a:rPr>
              <a:t>Thermal Storage</a:t>
            </a:r>
          </a:p>
          <a:p>
            <a:pPr algn="ctr"/>
            <a:r>
              <a:rPr lang="en-US" sz="1000">
                <a:latin typeface="Arial"/>
                <a:cs typeface="Arial"/>
              </a:rPr>
              <a:t>1 GWh</a:t>
            </a:r>
          </a:p>
          <a:p>
            <a:pPr algn="ctr"/>
            <a:r>
              <a:rPr lang="en-US" sz="1000">
                <a:latin typeface="Arial"/>
                <a:cs typeface="Arial"/>
              </a:rPr>
              <a:t>2025-2027</a:t>
            </a:r>
          </a:p>
        </p:txBody>
      </p:sp>
      <p:pic>
        <p:nvPicPr>
          <p:cNvPr id="15" name="Picture 16" descr="Chart, shape&#10;&#10;Description automatically generated">
            <a:extLst>
              <a:ext uri="{FF2B5EF4-FFF2-40B4-BE49-F238E27FC236}">
                <a16:creationId xmlns:a16="http://schemas.microsoft.com/office/drawing/2014/main" id="{5F83E0CD-ACF0-4CAE-8A42-AFA20B7FCC6F}"/>
              </a:ext>
            </a:extLst>
          </p:cNvPr>
          <p:cNvPicPr>
            <a:picLocks noChangeAspect="1"/>
          </p:cNvPicPr>
          <p:nvPr/>
        </p:nvPicPr>
        <p:blipFill>
          <a:blip r:embed="rId5"/>
          <a:stretch>
            <a:fillRect/>
          </a:stretch>
        </p:blipFill>
        <p:spPr>
          <a:xfrm>
            <a:off x="9109995" y="2552866"/>
            <a:ext cx="342435" cy="476902"/>
          </a:xfrm>
          <a:prstGeom prst="rect">
            <a:avLst/>
          </a:prstGeom>
        </p:spPr>
      </p:pic>
      <p:pic>
        <p:nvPicPr>
          <p:cNvPr id="9" name="Picture 12" descr="Diagram&#10;&#10;Description automatically generated">
            <a:extLst>
              <a:ext uri="{FF2B5EF4-FFF2-40B4-BE49-F238E27FC236}">
                <a16:creationId xmlns:a16="http://schemas.microsoft.com/office/drawing/2014/main" id="{F2BC91BC-0720-47F9-A886-7070C924C8D8}"/>
              </a:ext>
            </a:extLst>
          </p:cNvPr>
          <p:cNvPicPr>
            <a:picLocks noChangeAspect="1"/>
          </p:cNvPicPr>
          <p:nvPr/>
        </p:nvPicPr>
        <p:blipFill>
          <a:blip r:embed="rId6"/>
          <a:stretch>
            <a:fillRect/>
          </a:stretch>
        </p:blipFill>
        <p:spPr>
          <a:xfrm>
            <a:off x="8037115" y="2596942"/>
            <a:ext cx="390009" cy="395037"/>
          </a:xfrm>
          <a:prstGeom prst="rect">
            <a:avLst/>
          </a:prstGeom>
        </p:spPr>
      </p:pic>
      <p:pic>
        <p:nvPicPr>
          <p:cNvPr id="19" name="Picture 18" descr="Shape, arrow, polygon&#10;&#10;Description automatically generated">
            <a:extLst>
              <a:ext uri="{FF2B5EF4-FFF2-40B4-BE49-F238E27FC236}">
                <a16:creationId xmlns:a16="http://schemas.microsoft.com/office/drawing/2014/main" id="{C98646F4-B97F-4909-880B-0020084B677C}"/>
              </a:ext>
            </a:extLst>
          </p:cNvPr>
          <p:cNvPicPr>
            <a:picLocks noChangeAspect="1"/>
          </p:cNvPicPr>
          <p:nvPr/>
        </p:nvPicPr>
        <p:blipFill>
          <a:blip r:embed="rId4"/>
          <a:stretch>
            <a:fillRect/>
          </a:stretch>
        </p:blipFill>
        <p:spPr>
          <a:xfrm>
            <a:off x="7915056" y="2619082"/>
            <a:ext cx="121436" cy="284253"/>
          </a:xfrm>
          <a:prstGeom prst="rect">
            <a:avLst/>
          </a:prstGeom>
        </p:spPr>
      </p:pic>
      <p:sp>
        <p:nvSpPr>
          <p:cNvPr id="26" name="TextBox 25">
            <a:extLst>
              <a:ext uri="{FF2B5EF4-FFF2-40B4-BE49-F238E27FC236}">
                <a16:creationId xmlns:a16="http://schemas.microsoft.com/office/drawing/2014/main" id="{35C4B4DA-CC0C-F7A4-C244-59FE807AC0DA}"/>
              </a:ext>
            </a:extLst>
          </p:cNvPr>
          <p:cNvSpPr txBox="1"/>
          <p:nvPr/>
        </p:nvSpPr>
        <p:spPr>
          <a:xfrm>
            <a:off x="9195364" y="5140200"/>
            <a:ext cx="2542031" cy="553177"/>
          </a:xfrm>
          <a:prstGeom prst="rect">
            <a:avLst/>
          </a:prstGeom>
          <a:noFill/>
        </p:spPr>
        <p:txBody>
          <a:bodyPr wrap="square" lIns="0" tIns="0" rIns="0" bIns="0" rtlCol="0">
            <a:noAutofit/>
          </a:bodyPr>
          <a:lstStyle/>
          <a:p>
            <a:pPr algn="ctr"/>
            <a:r>
              <a:rPr lang="en-US" sz="1100" b="1">
                <a:solidFill>
                  <a:schemeClr val="tx2"/>
                </a:solidFill>
                <a:latin typeface="Arial" panose="020B0604020202020204" pitchFamily="34" charset="0"/>
                <a:cs typeface="Arial" panose="020B0604020202020204" pitchFamily="34" charset="0"/>
              </a:rPr>
              <a:t>Carbon-free Thermal Energy Delivered to Customers</a:t>
            </a:r>
            <a:endParaRPr lang="en-US" sz="1100">
              <a:solidFill>
                <a:schemeClr val="tx2"/>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5FDECC5C-9433-AA70-16D1-7486704E98E6}"/>
              </a:ext>
            </a:extLst>
          </p:cNvPr>
          <p:cNvSpPr txBox="1"/>
          <p:nvPr/>
        </p:nvSpPr>
        <p:spPr>
          <a:xfrm>
            <a:off x="6554161" y="3520439"/>
            <a:ext cx="960393" cy="761071"/>
          </a:xfrm>
          <a:prstGeom prst="rect">
            <a:avLst/>
          </a:prstGeom>
          <a:noFill/>
        </p:spPr>
        <p:txBody>
          <a:bodyPr wrap="square" lIns="0" tIns="0" rIns="0" bIns="0" rtlCol="0">
            <a:noAutofit/>
          </a:bodyPr>
          <a:lstStyle/>
          <a:p>
            <a:pPr algn="ctr"/>
            <a:r>
              <a:rPr lang="en-US" sz="1100" b="1">
                <a:solidFill>
                  <a:schemeClr val="tx2"/>
                </a:solidFill>
                <a:latin typeface="Arial" panose="020B0604020202020204" pitchFamily="34" charset="0"/>
                <a:cs typeface="Arial" panose="020B0604020202020204" pitchFamily="34" charset="0"/>
              </a:rPr>
              <a:t>Transmission level rates</a:t>
            </a:r>
          </a:p>
        </p:txBody>
      </p:sp>
      <p:sp>
        <p:nvSpPr>
          <p:cNvPr id="28" name="TextBox 27">
            <a:extLst>
              <a:ext uri="{FF2B5EF4-FFF2-40B4-BE49-F238E27FC236}">
                <a16:creationId xmlns:a16="http://schemas.microsoft.com/office/drawing/2014/main" id="{1DE6DC80-76DD-2D2A-A737-92BDB8CD7EBB}"/>
              </a:ext>
            </a:extLst>
          </p:cNvPr>
          <p:cNvSpPr txBox="1"/>
          <p:nvPr/>
        </p:nvSpPr>
        <p:spPr>
          <a:xfrm>
            <a:off x="4666463" y="3285499"/>
            <a:ext cx="1608552" cy="372164"/>
          </a:xfrm>
          <a:prstGeom prst="rect">
            <a:avLst/>
          </a:prstGeom>
          <a:noFill/>
        </p:spPr>
        <p:txBody>
          <a:bodyPr wrap="square" lIns="0" tIns="0" rIns="0" bIns="0" rtlCol="0">
            <a:noAutofit/>
          </a:bodyPr>
          <a:lstStyle/>
          <a:p>
            <a:pPr algn="ctr"/>
            <a:r>
              <a:rPr lang="en-US" sz="1100" b="1">
                <a:solidFill>
                  <a:schemeClr val="tx2"/>
                </a:solidFill>
                <a:latin typeface="Arial" panose="020B0604020202020204" pitchFamily="34" charset="0"/>
                <a:cs typeface="Arial" panose="020B0604020202020204" pitchFamily="34" charset="0"/>
              </a:rPr>
              <a:t>Carbon-free Renewable electricity</a:t>
            </a:r>
          </a:p>
        </p:txBody>
      </p:sp>
      <p:sp>
        <p:nvSpPr>
          <p:cNvPr id="32" name="TextBox 31">
            <a:extLst>
              <a:ext uri="{FF2B5EF4-FFF2-40B4-BE49-F238E27FC236}">
                <a16:creationId xmlns:a16="http://schemas.microsoft.com/office/drawing/2014/main" id="{59D42CEE-CDC3-0B55-3C57-BA27C948905F}"/>
              </a:ext>
            </a:extLst>
          </p:cNvPr>
          <p:cNvSpPr txBox="1"/>
          <p:nvPr/>
        </p:nvSpPr>
        <p:spPr>
          <a:xfrm>
            <a:off x="6810418" y="1410461"/>
            <a:ext cx="2869098" cy="244246"/>
          </a:xfrm>
          <a:prstGeom prst="rect">
            <a:avLst/>
          </a:prstGeom>
          <a:noFill/>
        </p:spPr>
        <p:txBody>
          <a:bodyPr wrap="square" lIns="0" tIns="0" rIns="0" bIns="0" rtlCol="0">
            <a:noAutofit/>
          </a:bodyPr>
          <a:lstStyle/>
          <a:p>
            <a:pPr algn="ctr"/>
            <a:r>
              <a:rPr lang="en-US" sz="1100" b="1">
                <a:solidFill>
                  <a:schemeClr val="tx2"/>
                </a:solidFill>
                <a:latin typeface="Arial" panose="020B0604020202020204" pitchFamily="34" charset="0"/>
                <a:cs typeface="Arial" panose="020B0604020202020204" pitchFamily="34" charset="0"/>
              </a:rPr>
              <a:t>Electric Steam Generation Boston Timeline</a:t>
            </a:r>
            <a:endParaRPr lang="en-US" sz="1100">
              <a:solidFill>
                <a:schemeClr val="tx2"/>
              </a:solidFill>
              <a:latin typeface="Arial" panose="020B0604020202020204" pitchFamily="34" charset="0"/>
              <a:cs typeface="Arial" panose="020B0604020202020204" pitchFamily="34" charset="0"/>
            </a:endParaRPr>
          </a:p>
        </p:txBody>
      </p:sp>
      <p:pic>
        <p:nvPicPr>
          <p:cNvPr id="33" name="Picture 32" descr="Logo&#10;&#10;Description automatically generated">
            <a:extLst>
              <a:ext uri="{FF2B5EF4-FFF2-40B4-BE49-F238E27FC236}">
                <a16:creationId xmlns:a16="http://schemas.microsoft.com/office/drawing/2014/main" id="{903B6C9F-39B4-2E73-07B3-286E0039FF36}"/>
              </a:ext>
            </a:extLst>
          </p:cNvPr>
          <p:cNvPicPr>
            <a:picLocks noChangeAspect="1"/>
          </p:cNvPicPr>
          <p:nvPr/>
        </p:nvPicPr>
        <p:blipFill>
          <a:blip r:embed="rId7"/>
          <a:stretch>
            <a:fillRect/>
          </a:stretch>
        </p:blipFill>
        <p:spPr>
          <a:xfrm>
            <a:off x="10198457" y="312931"/>
            <a:ext cx="1751895" cy="515074"/>
          </a:xfrm>
          <a:prstGeom prst="rect">
            <a:avLst/>
          </a:prstGeom>
        </p:spPr>
      </p:pic>
      <p:sp>
        <p:nvSpPr>
          <p:cNvPr id="35" name="TextBox 34">
            <a:extLst>
              <a:ext uri="{FF2B5EF4-FFF2-40B4-BE49-F238E27FC236}">
                <a16:creationId xmlns:a16="http://schemas.microsoft.com/office/drawing/2014/main" id="{CEEE550B-7B20-5B37-5288-779636F3DBAA}"/>
              </a:ext>
            </a:extLst>
          </p:cNvPr>
          <p:cNvSpPr txBox="1"/>
          <p:nvPr/>
        </p:nvSpPr>
        <p:spPr>
          <a:xfrm>
            <a:off x="385564" y="1410461"/>
            <a:ext cx="4130898" cy="4278094"/>
          </a:xfrm>
          <a:prstGeom prst="rect">
            <a:avLst/>
          </a:prstGeom>
          <a:noFill/>
          <a:ln cap="rnd">
            <a:noFill/>
          </a:ln>
        </p:spPr>
        <p:txBody>
          <a:bodyPr wrap="square" lIns="182880" tIns="91440" rIns="182880" bIns="91440" rtlCol="0">
            <a:spAutoFit/>
          </a:bodyPr>
          <a:lstStyle/>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eSteam™ recognized as a carbon-free solution under Boston’s BERDO 2.0 regulation</a:t>
            </a:r>
          </a:p>
          <a:p>
            <a:pPr marL="742950" lvl="1" indent="-285750">
              <a:buFont typeface="Arial" panose="020B0604020202020204" pitchFamily="34" charset="0"/>
              <a:buChar char="•"/>
            </a:pPr>
            <a:r>
              <a:rPr lang="en-US" sz="1400">
                <a:latin typeface="Arial" panose="020B0604020202020204" pitchFamily="34" charset="0"/>
                <a:cs typeface="Arial" panose="020B0604020202020204" pitchFamily="34" charset="0"/>
              </a:rPr>
              <a:t>Renewable energy sources purchased in accordance with BERDO 2.0 standards</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eSteam™ benefits:</a:t>
            </a:r>
          </a:p>
          <a:p>
            <a:pPr marL="742950" lvl="1" indent="-285750">
              <a:buFont typeface="Arial" panose="020B0604020202020204" pitchFamily="34" charset="0"/>
              <a:buChar char="•"/>
            </a:pPr>
            <a:r>
              <a:rPr lang="en-US" sz="1400">
                <a:latin typeface="Arial" panose="020B0604020202020204" pitchFamily="34" charset="0"/>
                <a:cs typeface="Arial" panose="020B0604020202020204" pitchFamily="34" charset="0"/>
              </a:rPr>
              <a:t>Save millions in costly retrofits and operating costs vs. other electrification alternatives</a:t>
            </a:r>
          </a:p>
          <a:p>
            <a:pPr marL="742950" lvl="1" indent="-285750">
              <a:buFont typeface="Arial" panose="020B0604020202020204" pitchFamily="34" charset="0"/>
              <a:buChar char="•"/>
            </a:pPr>
            <a:r>
              <a:rPr lang="en-US" sz="1400">
                <a:latin typeface="Arial" panose="020B0604020202020204" pitchFamily="34" charset="0"/>
                <a:cs typeface="Arial" panose="020B0604020202020204" pitchFamily="34" charset="0"/>
              </a:rPr>
              <a:t>Instantly receive carbon-free steam </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to achieve sustainability goals</a:t>
            </a:r>
          </a:p>
          <a:p>
            <a:pPr marL="742950" lvl="1" indent="-285750">
              <a:buFont typeface="Arial" panose="020B0604020202020204" pitchFamily="34" charset="0"/>
              <a:buChar char="•"/>
            </a:pPr>
            <a:r>
              <a:rPr lang="en-US" sz="1400">
                <a:latin typeface="Arial" panose="020B0604020202020204" pitchFamily="34" charset="0"/>
                <a:cs typeface="Arial" panose="020B0604020202020204" pitchFamily="34" charset="0"/>
              </a:rPr>
              <a:t>Same reliability and resiliency trusted by Boston’s largest mission-critical operations</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Trusted by IQHQ, the first eSteam™ customer to sign up 2 buildings for carbon-free steam </a:t>
            </a:r>
          </a:p>
          <a:p>
            <a:pPr marL="742950" lvl="1" indent="-285750">
              <a:buFont typeface="Arial" panose="020B0604020202020204" pitchFamily="34" charset="0"/>
              <a:buChar char="•"/>
            </a:pPr>
            <a:endParaRPr lang="en-US" sz="1400">
              <a:latin typeface="Arial" panose="020B0604020202020204" pitchFamily="34" charset="0"/>
              <a:cs typeface="Arial" panose="020B0604020202020204" pitchFamily="34" charset="0"/>
            </a:endParaRPr>
          </a:p>
        </p:txBody>
      </p:sp>
      <p:pic>
        <p:nvPicPr>
          <p:cNvPr id="37" name="Picture 36">
            <a:extLst>
              <a:ext uri="{FF2B5EF4-FFF2-40B4-BE49-F238E27FC236}">
                <a16:creationId xmlns:a16="http://schemas.microsoft.com/office/drawing/2014/main" id="{EB6732F9-B136-9358-62C2-DC0C0224609B}"/>
              </a:ext>
            </a:extLst>
          </p:cNvPr>
          <p:cNvPicPr>
            <a:picLocks noChangeAspect="1"/>
          </p:cNvPicPr>
          <p:nvPr/>
        </p:nvPicPr>
        <p:blipFill>
          <a:blip r:embed="rId8"/>
          <a:stretch>
            <a:fillRect/>
          </a:stretch>
        </p:blipFill>
        <p:spPr>
          <a:xfrm>
            <a:off x="1604411" y="5411639"/>
            <a:ext cx="2030015" cy="1350039"/>
          </a:xfrm>
          <a:prstGeom prst="roundRect">
            <a:avLst>
              <a:gd name="adj" fmla="val 8594"/>
            </a:avLst>
          </a:prstGeom>
          <a:solidFill>
            <a:srgbClr val="FFFFFF">
              <a:shade val="85000"/>
            </a:srgbClr>
          </a:solidFill>
          <a:ln>
            <a:noFill/>
          </a:ln>
          <a:effectLst/>
        </p:spPr>
      </p:pic>
      <p:sp>
        <p:nvSpPr>
          <p:cNvPr id="39" name="TextBox 38">
            <a:extLst>
              <a:ext uri="{FF2B5EF4-FFF2-40B4-BE49-F238E27FC236}">
                <a16:creationId xmlns:a16="http://schemas.microsoft.com/office/drawing/2014/main" id="{89BE12B7-AF9A-AC5D-82E6-F011BFDC8537}"/>
              </a:ext>
            </a:extLst>
          </p:cNvPr>
          <p:cNvSpPr txBox="1"/>
          <p:nvPr/>
        </p:nvSpPr>
        <p:spPr>
          <a:xfrm>
            <a:off x="4002367" y="5890912"/>
            <a:ext cx="6422648" cy="738664"/>
          </a:xfrm>
          <a:prstGeom prst="rect">
            <a:avLst/>
          </a:prstGeom>
          <a:noFill/>
        </p:spPr>
        <p:txBody>
          <a:bodyPr wrap="square">
            <a:spAutoFit/>
          </a:bodyPr>
          <a:lstStyle/>
          <a:p>
            <a:r>
              <a:rPr lang="en-US" sz="1400" i="1">
                <a:solidFill>
                  <a:schemeClr val="bg1"/>
                </a:solidFill>
                <a:latin typeface="Arial" panose="020B0604020202020204" pitchFamily="34" charset="0"/>
                <a:cs typeface="Arial" panose="020B0604020202020204" pitchFamily="34" charset="0"/>
              </a:rPr>
              <a:t>“It is remarkable to be able to say that Vicinity is the first energy company in the country to electrify its operations. That is a huge deal and one that will have ramifications for generations to come.”  –</a:t>
            </a:r>
            <a:r>
              <a:rPr lang="en-US" sz="1400" b="1" i="1">
                <a:solidFill>
                  <a:schemeClr val="bg1"/>
                </a:solidFill>
                <a:latin typeface="Arial" panose="020B0604020202020204" pitchFamily="34" charset="0"/>
                <a:cs typeface="Arial" panose="020B0604020202020204" pitchFamily="34" charset="0"/>
              </a:rPr>
              <a:t> Boston Mayor Michelle Wu</a:t>
            </a:r>
          </a:p>
        </p:txBody>
      </p:sp>
      <p:cxnSp>
        <p:nvCxnSpPr>
          <p:cNvPr id="4" name="Straight Connector 3">
            <a:extLst>
              <a:ext uri="{FF2B5EF4-FFF2-40B4-BE49-F238E27FC236}">
                <a16:creationId xmlns:a16="http://schemas.microsoft.com/office/drawing/2014/main" id="{8A9C037C-2F55-8448-9CDD-6D93AD953589}"/>
              </a:ext>
            </a:extLst>
          </p:cNvPr>
          <p:cNvCxnSpPr>
            <a:cxnSpLocks/>
          </p:cNvCxnSpPr>
          <p:nvPr/>
        </p:nvCxnSpPr>
        <p:spPr>
          <a:xfrm>
            <a:off x="6554161" y="4664471"/>
            <a:ext cx="566835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7238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23298-3A2E-4BBA-A0FB-CF16F03657C6}"/>
              </a:ext>
            </a:extLst>
          </p:cNvPr>
          <p:cNvSpPr>
            <a:spLocks noGrp="1"/>
          </p:cNvSpPr>
          <p:nvPr>
            <p:ph type="title"/>
          </p:nvPr>
        </p:nvSpPr>
        <p:spPr/>
        <p:txBody>
          <a:bodyPr/>
          <a:lstStyle/>
          <a:p>
            <a:r>
              <a:rPr lang="en-US"/>
              <a:t>Questions</a:t>
            </a:r>
          </a:p>
        </p:txBody>
      </p:sp>
      <p:sp>
        <p:nvSpPr>
          <p:cNvPr id="3" name="TextBox 2">
            <a:extLst>
              <a:ext uri="{FF2B5EF4-FFF2-40B4-BE49-F238E27FC236}">
                <a16:creationId xmlns:a16="http://schemas.microsoft.com/office/drawing/2014/main" id="{3E659862-EC0F-F3CA-BF91-B74E355B202E}"/>
              </a:ext>
            </a:extLst>
          </p:cNvPr>
          <p:cNvSpPr txBox="1"/>
          <p:nvPr/>
        </p:nvSpPr>
        <p:spPr>
          <a:xfrm>
            <a:off x="4735286" y="3592286"/>
            <a:ext cx="6313713" cy="923330"/>
          </a:xfrm>
          <a:prstGeom prst="rect">
            <a:avLst/>
          </a:prstGeom>
          <a:noFill/>
        </p:spPr>
        <p:txBody>
          <a:bodyPr wrap="square" rtlCol="0">
            <a:spAutoFit/>
          </a:bodyPr>
          <a:lstStyle/>
          <a:p>
            <a:r>
              <a:rPr lang="en-US"/>
              <a:t>Contact: Matt O’Malley</a:t>
            </a:r>
          </a:p>
          <a:p>
            <a:r>
              <a:rPr lang="en-US"/>
              <a:t>(617)935-9752</a:t>
            </a:r>
          </a:p>
          <a:p>
            <a:r>
              <a:rPr lang="en-US">
                <a:hlinkClick r:id="rId2">
                  <a:extLst>
                    <a:ext uri="{A12FA001-AC4F-418D-AE19-62706E023703}">
                      <ahyp:hlinkClr xmlns:ahyp="http://schemas.microsoft.com/office/drawing/2018/hyperlinkcolor" val="tx"/>
                    </a:ext>
                  </a:extLst>
                </a:hlinkClick>
              </a:rPr>
              <a:t>Matthew.omalley@vicinityenergy.us</a:t>
            </a:r>
            <a:r>
              <a:rPr lang="en-US"/>
              <a:t>	</a:t>
            </a:r>
          </a:p>
        </p:txBody>
      </p:sp>
    </p:spTree>
    <p:extLst>
      <p:ext uri="{BB962C8B-B14F-4D97-AF65-F5344CB8AC3E}">
        <p14:creationId xmlns:p14="http://schemas.microsoft.com/office/powerpoint/2010/main" val="28641554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810</Words>
  <Application>Microsoft Macintosh PowerPoint</Application>
  <PresentationFormat>Widescreen</PresentationFormat>
  <Paragraphs>124</Paragraphs>
  <Slides>9</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Arial,Sans-Serif</vt:lpstr>
      <vt:lpstr>Calibri</vt:lpstr>
      <vt:lpstr>Calibri Light</vt:lpstr>
      <vt:lpstr>Office Theme</vt:lpstr>
      <vt:lpstr>Office Theme</vt:lpstr>
      <vt:lpstr>Achieving A Sustainable Future Together:  The Future of District Energy for Achieving Carbon Reduction Goals</vt:lpstr>
      <vt:lpstr>Leveraging Existing Infrastructure, New Technologies and Renewable Energy Sources to Decarbonize the Building-energy Sector</vt:lpstr>
      <vt:lpstr>The Kansas City District Energy Network</vt:lpstr>
      <vt:lpstr>The Kansas City  Network</vt:lpstr>
      <vt:lpstr>Vicinity Electrification Strategy and Execution Plan</vt:lpstr>
      <vt:lpstr>Vicinity is Electrifying…NOW</vt:lpstr>
      <vt:lpstr>Vicinity’s eSteamTM … the future of district energy renewable thermal is emerging!</vt:lpstr>
      <vt:lpstr>Providing Net Zero Carbon-free eSteam™ in Boston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Achieving A Sustainable Future Together:  Introduction to Vicinity Energy and its Decarbonization Plan and Progress</dc:title>
  <dc:creator>Morris, Jeannie</dc:creator>
  <cp:lastModifiedBy>O'Malley, Matthew</cp:lastModifiedBy>
  <cp:revision>2</cp:revision>
  <cp:lastPrinted>2022-03-07T19:29:46Z</cp:lastPrinted>
  <dcterms:created xsi:type="dcterms:W3CDTF">2022-03-02T15:13:40Z</dcterms:created>
  <dcterms:modified xsi:type="dcterms:W3CDTF">2023-02-09T21:33:18Z</dcterms:modified>
</cp:coreProperties>
</file>