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1" r:id="rId2"/>
    <p:sldId id="295" r:id="rId3"/>
    <p:sldId id="299" r:id="rId4"/>
    <p:sldId id="300" r:id="rId5"/>
    <p:sldId id="318" r:id="rId6"/>
    <p:sldId id="321" r:id="rId7"/>
    <p:sldId id="327" r:id="rId8"/>
    <p:sldId id="271" r:id="rId9"/>
    <p:sldId id="323" r:id="rId10"/>
    <p:sldId id="328" r:id="rId11"/>
    <p:sldId id="325" r:id="rId12"/>
    <p:sldId id="329" r:id="rId13"/>
    <p:sldId id="281" r:id="rId14"/>
    <p:sldId id="282" r:id="rId15"/>
    <p:sldId id="285" r:id="rId16"/>
    <p:sldId id="316" r:id="rId17"/>
    <p:sldId id="317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9B67938-D455-4C2A-A427-F4DE25B76A82}">
          <p14:sldIdLst>
            <p14:sldId id="261"/>
            <p14:sldId id="295"/>
            <p14:sldId id="299"/>
          </p14:sldIdLst>
        </p14:section>
        <p14:section name="PSP/Background" id="{352364E6-837B-4A67-A0EB-32AB9F41A88D}">
          <p14:sldIdLst>
            <p14:sldId id="300"/>
            <p14:sldId id="318"/>
            <p14:sldId id="321"/>
            <p14:sldId id="327"/>
            <p14:sldId id="271"/>
            <p14:sldId id="323"/>
          </p14:sldIdLst>
        </p14:section>
        <p14:section name="Roadway Design + Potential Changes" id="{54E1EE33-2157-4981-B6AE-3DB25C550A70}">
          <p14:sldIdLst>
            <p14:sldId id="328"/>
            <p14:sldId id="325"/>
            <p14:sldId id="329"/>
          </p14:sldIdLst>
        </p14:section>
        <p14:section name="Engagement/Solutions" id="{11DC37CD-9B98-4C9E-BDD6-BB75A0A9E4C1}">
          <p14:sldIdLst>
            <p14:sldId id="281"/>
            <p14:sldId id="282"/>
            <p14:sldId id="285"/>
          </p14:sldIdLst>
        </p14:section>
        <p14:section name="NEW Design Walk Through" id="{6B35D247-2B12-4A1B-9027-70F430A0429E}">
          <p14:sldIdLst>
            <p14:sldId id="316"/>
            <p14:sldId id="317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2" pos="715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9223CA-F36E-EC93-2720-754F0452B3A6}" name="Evans, Bobby" initials="EB" userId="S::Bobby.Evans@kcmo.org::fab15cd8-960f-4d90-a5c8-0eed1891f4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3CB"/>
    <a:srgbClr val="AECFDC"/>
    <a:srgbClr val="40C0C0"/>
    <a:srgbClr val="FCFDFD"/>
    <a:srgbClr val="E5E9EE"/>
    <a:srgbClr val="006E43"/>
    <a:srgbClr val="1D252C"/>
    <a:srgbClr val="D2451E"/>
    <a:srgbClr val="00263E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04" autoAdjust="0"/>
  </p:normalViewPr>
  <p:slideViewPr>
    <p:cSldViewPr snapToGrid="0" showGuides="1">
      <p:cViewPr varScale="1">
        <p:scale>
          <a:sx n="85" d="100"/>
          <a:sy n="85" d="100"/>
        </p:scale>
        <p:origin x="756" y="84"/>
      </p:cViewPr>
      <p:guideLst>
        <p:guide pos="7152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E41-0EC5-4A1E-A600-72629459ADB8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D8CF6-7E08-4041-A033-6EF02A8B9F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29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D8CF6-7E08-4041-A033-6EF02A8B9F3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14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D8CF6-7E08-4041-A033-6EF02A8B9F3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“Truman Rd Mailer address list” for list of addresses</a:t>
            </a:r>
          </a:p>
          <a:p>
            <a:r>
              <a:rPr lang="en-US" dirty="0"/>
              <a:t>See “PBL Year 1 Public Notification Letter-4-4-22” for what was mailed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D8CF6-7E08-4041-A033-6EF02A8B9F3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7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4D8CF6-7E08-4041-A033-6EF02A8B9F3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8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nimated city logo image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sz="1600" b="1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305C5-E378-497F-A01B-B89457D75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34" y="2458941"/>
            <a:ext cx="8323731" cy="194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9857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A11EF8-9336-477C-8C76-9568BA6A3D05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9F7244-0F9E-47BA-A314-15D40D51295C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9AC1240-33AE-4DF9-8C01-97C625E51481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F80106B-91F1-4A2F-930B-EDC57C9B1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4BAE10-D15B-4D7C-AC42-49448F91AC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8" y="304477"/>
            <a:ext cx="2550053" cy="5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0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C2A2-F68B-4E3F-9E9D-105CBBE5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54" y="1112838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D25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E81D5-03F6-4475-9C38-6CB07539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12838"/>
            <a:ext cx="6172200" cy="5049423"/>
          </a:xfrm>
        </p:spPr>
        <p:txBody>
          <a:bodyPr/>
          <a:lstStyle>
            <a:lvl1pPr>
              <a:defRPr sz="3200">
                <a:solidFill>
                  <a:srgbClr val="1D252C"/>
                </a:solidFill>
              </a:defRPr>
            </a:lvl1pPr>
            <a:lvl2pPr>
              <a:defRPr sz="2800">
                <a:solidFill>
                  <a:srgbClr val="1D252C"/>
                </a:solidFill>
              </a:defRPr>
            </a:lvl2pPr>
            <a:lvl3pPr>
              <a:defRPr sz="2400">
                <a:solidFill>
                  <a:srgbClr val="1D252C"/>
                </a:solidFill>
              </a:defRPr>
            </a:lvl3pPr>
            <a:lvl4pPr>
              <a:defRPr sz="2000">
                <a:solidFill>
                  <a:srgbClr val="1D252C"/>
                </a:solidFill>
              </a:defRPr>
            </a:lvl4pPr>
            <a:lvl5pPr>
              <a:defRPr sz="2000">
                <a:solidFill>
                  <a:srgbClr val="1D252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7C755-DED5-45A2-8F6B-B8C5F58B1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654" y="2713038"/>
            <a:ext cx="3932237" cy="3449223"/>
          </a:xfrm>
        </p:spPr>
        <p:txBody>
          <a:bodyPr/>
          <a:lstStyle>
            <a:lvl1pPr marL="0" indent="0">
              <a:buNone/>
              <a:defRPr sz="1600">
                <a:solidFill>
                  <a:srgbClr val="1D252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5C38FF-3CA2-47A5-BB5E-1BAA1CD857E2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617953-2302-4647-A1FD-F34E2499EDE3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4EFEDE-9FBF-4E27-B7DB-56E4E65B1FE9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6FDF090-6A19-45C9-9222-E6A33DEEFD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DF434F-D9F1-48A9-9948-970637DFD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8" y="304477"/>
            <a:ext cx="2550053" cy="5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19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39DA-9471-4947-9200-95955AD2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1143677"/>
            <a:ext cx="4205287" cy="1600200"/>
          </a:xfrm>
        </p:spPr>
        <p:txBody>
          <a:bodyPr anchor="b"/>
          <a:lstStyle>
            <a:lvl1pPr>
              <a:defRPr sz="3200">
                <a:solidFill>
                  <a:srgbClr val="1D25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937CF-41A8-49D3-89F2-595CE8D0C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677"/>
            <a:ext cx="6400800" cy="5028523"/>
          </a:xfrm>
        </p:spPr>
        <p:txBody>
          <a:bodyPr/>
          <a:lstStyle>
            <a:lvl1pPr marL="0" indent="0">
              <a:buNone/>
              <a:defRPr sz="3200">
                <a:solidFill>
                  <a:srgbClr val="1D252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FD7D-C16F-4C09-81A2-D55C970C3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012" y="2743877"/>
            <a:ext cx="4205287" cy="3428323"/>
          </a:xfrm>
        </p:spPr>
        <p:txBody>
          <a:bodyPr/>
          <a:lstStyle>
            <a:lvl1pPr marL="0" indent="0">
              <a:buNone/>
              <a:defRPr sz="1600">
                <a:solidFill>
                  <a:srgbClr val="1D252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65EE7-B97C-459A-8571-1315A9D6599A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64BD6A-5CE9-4E38-8BF7-CFD5B19054A0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7AD05FF-BEDF-4287-80CE-77C018F0299A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BA100A6F-EA5B-416A-87AF-403D80AEE9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D05BEB-7D72-4927-881E-1FE1448DA6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8" y="304477"/>
            <a:ext cx="2550053" cy="5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68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imated city logo image">
    <p:bg>
      <p:bgPr>
        <a:solidFill>
          <a:srgbClr val="4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1D25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40C0C0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40C0C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05048E5-DE1A-462C-A74E-F5A95CC7FB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740" y="2261863"/>
            <a:ext cx="8554520" cy="26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3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al">
    <p:bg>
      <p:bgPr>
        <a:solidFill>
          <a:srgbClr val="1D25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1CE3-5E45-4CCA-B260-8A3912619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40C0C0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26F02-6066-4A66-8009-7072AA948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3602038"/>
            <a:ext cx="9144000" cy="766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CFDFD"/>
                </a:solidFill>
                <a:latin typeface="Museo Slab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4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3E853-083B-46CA-BEBF-2995CEDDE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4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1D252C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EC3C28-A61D-4B14-A85B-689B0A49A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51" y="5095875"/>
            <a:ext cx="3108674" cy="4115711"/>
          </a:xfrm>
          <a:prstGeom prst="rect">
            <a:avLst/>
          </a:prstGeom>
          <a:effectLst>
            <a:innerShdw blurRad="12700" dist="38100" dir="10800000">
              <a:srgbClr val="40C0C0"/>
            </a:innerShdw>
          </a:effec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AC2780-F550-4211-A3AD-942187F856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175" y="4711701"/>
            <a:ext cx="3860800" cy="546100"/>
          </a:xfr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1D252C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PUBLIC WORKS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B6B647-A12B-4205-B2DB-0C138F9FB5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" y="5507491"/>
            <a:ext cx="2790825" cy="273051"/>
          </a:xfrm>
        </p:spPr>
        <p:txBody>
          <a:bodyPr/>
          <a:lstStyle>
            <a:lvl1pPr marL="0" indent="0">
              <a:buNone/>
              <a:defRPr lang="en-US" sz="1400" i="1" kern="1200" smtClean="0">
                <a:solidFill>
                  <a:srgbClr val="40C0C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Prepared for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1368F1-156C-4AD0-9F24-B7420E7981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4" y="5859463"/>
            <a:ext cx="7286625" cy="388937"/>
          </a:xfrm>
        </p:spPr>
        <p:txBody>
          <a:bodyPr/>
          <a:lstStyle>
            <a:lvl1pPr marL="0" indent="0">
              <a:buNone/>
              <a:defRPr lang="en-US" sz="2200" kern="120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Committee or meeting name</a:t>
            </a:r>
          </a:p>
        </p:txBody>
      </p:sp>
    </p:spTree>
    <p:extLst>
      <p:ext uri="{BB962C8B-B14F-4D97-AF65-F5344CB8AC3E}">
        <p14:creationId xmlns:p14="http://schemas.microsoft.com/office/powerpoint/2010/main" val="192339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4DDC-29DC-40C9-A1F5-C12BB90A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40C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9B48-813A-4237-A213-27A6D8FC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644609"/>
            <a:ext cx="10991850" cy="3525603"/>
          </a:xfrm>
        </p:spPr>
        <p:txBody>
          <a:bodyPr/>
          <a:lstStyle>
            <a:lvl1pPr>
              <a:defRPr>
                <a:solidFill>
                  <a:srgbClr val="FCFDFD"/>
                </a:solidFill>
              </a:defRPr>
            </a:lvl1pPr>
            <a:lvl2pPr>
              <a:defRPr>
                <a:solidFill>
                  <a:srgbClr val="FCFDFD"/>
                </a:solidFill>
              </a:defRPr>
            </a:lvl2pPr>
            <a:lvl3pPr>
              <a:defRPr>
                <a:solidFill>
                  <a:srgbClr val="FCFDFD"/>
                </a:solidFill>
              </a:defRPr>
            </a:lvl3pPr>
            <a:lvl4pPr>
              <a:defRPr>
                <a:solidFill>
                  <a:srgbClr val="FCFDFD"/>
                </a:solidFill>
              </a:defRPr>
            </a:lvl4pPr>
            <a:lvl5pPr>
              <a:defRPr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6724DC-4CD2-4F59-913F-FF4739092CF9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A4B5A-BE96-4B1A-B604-A6DC41C536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153113-959B-4A51-97EE-B3244F1ADCA8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F3B79DA-C302-4B76-90C0-D7312B80DCCD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842CDA62-1DB8-4AD1-AF87-0272D0B83E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358672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B233-7582-4DF0-976C-072CAF26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lang="en-US">
                <a:solidFill>
                  <a:srgbClr val="40C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9CECB-8408-48E6-9790-E2E671853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lang="en-US" smtClean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2052E-5333-42BD-B35C-22B8E817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mtClean="0"/>
            </a:lvl1pPr>
          </a:lstStyle>
          <a:p>
            <a:fld id="{938AF2DB-A8EA-45B4-AC2C-78C7C44F654D}" type="datetimeFigureOut">
              <a:rPr lang="en-US" smtClean="0"/>
              <a:pPr/>
              <a:t>3/8/2023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875FA-AD67-4E3B-BB03-7F5C864F2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04CD7-E0F3-4FBE-B070-8E3A9E45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mtClean="0"/>
            </a:lvl1pPr>
          </a:lstStyle>
          <a:p>
            <a:fld id="{A3E5A099-0E43-4BC3-B9B3-CCC1F00906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DB9995-E6B6-426E-8AF0-E51C37CD052E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6028F2-EFC7-4298-A30D-268C6E9275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360122-9C3F-4FDA-AF80-FD700682BB37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18D5A08-0FED-4F4D-AA5A-7CA2CFDF8929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44D33FE-9631-41F8-9184-2D58C902A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75156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C9EF46-92ED-42AF-83CE-C9B2CA76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1946B2D-4CC6-4DBB-8158-1C39FA43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2792988"/>
            <a:ext cx="5355452" cy="328975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6755423-733D-49D5-9381-045BCC8F8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2792988"/>
            <a:ext cx="5355452" cy="328975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784FC1-6603-41AC-839C-8F260C9516E9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205DE7-248F-4BFC-940D-370E59959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7B2AA59-9064-4C71-8459-77CC0AF22DBA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4706CFA-FBDA-492F-8EC1-32A486F8F5D1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39AE37D-B77D-4CB6-91BB-40CF8CD414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32143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5238E-E094-479D-97B9-5B7A3AFF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60D5A-C2E4-4D8E-891A-8A72638D6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90031-D91F-408B-84EB-95FB6BF9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3324059"/>
            <a:ext cx="5355452" cy="27586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8C80E-8FC2-46A3-850C-1BBE6E0CE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6473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B85F0-2A5B-4143-8D0B-0EBAB5E1F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3324059"/>
            <a:ext cx="5355452" cy="27586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D8BED-A0CD-42AF-BAD1-C8EB60AFD44E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A66F76-5193-43A9-BC76-F05127592B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16EA55-DD33-4DE4-82ED-20B9C4E9982D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489DB94-C4C2-4EA0-B2FF-48FE1131A4A6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D0AB3CE-23C7-4CD7-8C25-79BE178F8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610485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35D0-15AC-4A27-9D7E-E8D974CD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10"/>
            <a:ext cx="10991850" cy="1325563"/>
          </a:xfrm>
        </p:spPr>
        <p:txBody>
          <a:bodyPr/>
          <a:lstStyle>
            <a:lvl1pPr>
              <a:defRPr>
                <a:solidFill>
                  <a:srgbClr val="40C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65ABB3-94DF-4710-8CBE-DB06F39BF90B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08367-E8CD-4421-9C7F-DBC95FF2B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6B1AC9-C161-45B4-8AD3-0634FE15E027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D1AD89-7D73-463E-9811-975AE1919AC5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A0B9548F-381F-43A8-BD3D-EA90D78DA7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38722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imated city logo image">
    <p:bg>
      <p:bgPr>
        <a:solidFill>
          <a:srgbClr val="4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40C0C0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44B37A-047F-421E-9347-F5146CCC1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34" y="2458941"/>
            <a:ext cx="8323731" cy="194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5039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rgbClr val="1D25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D37307-2EF8-4A41-84AE-8102E6F511D7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74260-25E0-47D2-A4CE-26A446C6D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E3356E-7FAF-486A-891F-9521685630FC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0C781A-BE96-4483-B6B1-C31A3F4C31AD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E7A0667C-FFCC-47F2-BFA5-9121E51C81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729866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C2A2-F68B-4E3F-9E9D-105CBBE5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54" y="111283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E81D5-03F6-4475-9C38-6CB07539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12838"/>
            <a:ext cx="6172200" cy="50494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7C755-DED5-45A2-8F6B-B8C5F58B1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654" y="2713038"/>
            <a:ext cx="3932237" cy="34492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39595A-F0F7-4E66-84D7-A1FCF52E1A5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AD0EB7-287B-46F6-9027-14D9B784B0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C24582-E1C3-4B1A-A5E5-6B7AE9B2FC28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683F41-9CAC-437A-A5EE-F9AA3798B4DA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1DAE3BE-DF76-4814-812A-E67372C2C1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chemeClr val="tx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239936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39DA-9471-4947-9200-95955AD2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1143677"/>
            <a:ext cx="420528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937CF-41A8-49D3-89F2-595CE8D0C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677"/>
            <a:ext cx="6400800" cy="50285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FD7D-C16F-4C09-81A2-D55C970C3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012" y="2743877"/>
            <a:ext cx="4205287" cy="3428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54F5F0-2F5C-452A-9EF9-63BCC1733997}"/>
              </a:ext>
            </a:extLst>
          </p:cNvPr>
          <p:cNvSpPr/>
          <p:nvPr userDrawn="1"/>
        </p:nvSpPr>
        <p:spPr>
          <a:xfrm>
            <a:off x="3993356" y="422276"/>
            <a:ext cx="4205287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PUBLIC WORKS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748F74-7865-489E-872F-0D063B300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17C75D-A3F7-4676-A6BC-3E0EA6844CE2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D3681E-EEED-4514-9B65-6C4F9B4216AE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461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city logo image">
    <p:bg>
      <p:bgPr>
        <a:solidFill>
          <a:srgbClr val="006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93D5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6E43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6E43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05048E5-DE1A-462C-A74E-F5A95CC7FB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740" y="2261863"/>
            <a:ext cx="8554520" cy="26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1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bg>
      <p:bgPr>
        <a:solidFill>
          <a:srgbClr val="006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1CE3-5E45-4CCA-B260-8A3912619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93D500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26F02-6066-4A66-8009-7072AA948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3602038"/>
            <a:ext cx="9144000" cy="766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CFDFD"/>
                </a:solidFill>
                <a:latin typeface="Museo Slab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3E853-083B-46CA-BEBF-2995CEDDE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6E43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EC3C28-A61D-4B14-A85B-689B0A49A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51" y="5095875"/>
            <a:ext cx="3108674" cy="4115711"/>
          </a:xfrm>
          <a:prstGeom prst="rect">
            <a:avLst/>
          </a:prstGeom>
          <a:effectLst>
            <a:innerShdw blurRad="12700" dist="38100" dir="10800000">
              <a:prstClr val="black"/>
            </a:innerShdw>
          </a:effec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AC2780-F550-4211-A3AD-942187F856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175" y="4711701"/>
            <a:ext cx="3860800" cy="546100"/>
          </a:xfr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6E43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B6B647-A12B-4205-B2DB-0C138F9FB5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" y="5507491"/>
            <a:ext cx="2790825" cy="273051"/>
          </a:xfrm>
        </p:spPr>
        <p:txBody>
          <a:bodyPr/>
          <a:lstStyle>
            <a:lvl1pPr marL="0" indent="0">
              <a:buNone/>
              <a:defRPr lang="en-US" sz="1400" i="1" kern="1200" smtClean="0">
                <a:solidFill>
                  <a:srgbClr val="93D50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Prepared for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1368F1-156C-4AD0-9F24-B7420E7981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4" y="5859463"/>
            <a:ext cx="7286625" cy="388937"/>
          </a:xfrm>
        </p:spPr>
        <p:txBody>
          <a:bodyPr/>
          <a:lstStyle>
            <a:lvl1pPr marL="0" indent="0">
              <a:buNone/>
              <a:defRPr lang="en-US" sz="2200" kern="120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Committee or meeting name</a:t>
            </a:r>
          </a:p>
        </p:txBody>
      </p:sp>
    </p:spTree>
    <p:extLst>
      <p:ext uri="{BB962C8B-B14F-4D97-AF65-F5344CB8AC3E}">
        <p14:creationId xmlns:p14="http://schemas.microsoft.com/office/powerpoint/2010/main" val="61039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06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4DDC-29DC-40C9-A1F5-C12BB90A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93D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9B48-813A-4237-A213-27A6D8FC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644609"/>
            <a:ext cx="10991850" cy="3525603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  <a:lvl2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2pPr>
            <a:lvl3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3pPr>
            <a:lvl4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4pPr>
            <a:lvl5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5025E4-4BCD-4183-B7AA-FB25AFC06014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60CF6-F6B8-4C72-B8D3-77F229D72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141EE8-3414-42C1-BB5C-87058B0DE98D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BD3D7B1-EBF4-453C-8811-94EB14FF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6E43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58F27CF-05B9-41DD-81D4-70DDA1AA17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6E43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276155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006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B233-7582-4DF0-976C-072CAF26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lang="en-US">
                <a:solidFill>
                  <a:srgbClr val="93D5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9CECB-8408-48E6-9790-E2E671853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lang="en-US" smtClean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DB9995-E6B6-426E-8AF0-E51C37CD052E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6028F2-EFC7-4298-A30D-268C6E9275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360122-9C3F-4FDA-AF80-FD700682BB37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18D5A08-0FED-4F4D-AA5A-7CA2CFDF8929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544D33FE-9631-41F8-9184-2D58C902A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6E43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689454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006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C9EF46-92ED-42AF-83CE-C9B2CA76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93D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1946B2D-4CC6-4DBB-8158-1C39FA43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2792988"/>
            <a:ext cx="5355452" cy="328975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6755423-733D-49D5-9381-045BCC8F8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2792988"/>
            <a:ext cx="5355452" cy="328975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823D14-5A25-449D-AA32-51872D9BD158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7E325C-7F76-4EA7-AB43-AF7AC0B75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6A19AD9-7BAB-4044-941D-8613CDA84BF6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335F779-BF58-4A0A-9559-4798BF0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6E43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722C5710-AA19-4975-873A-B2EDF5E51A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6E43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322496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rgbClr val="006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5238E-E094-479D-97B9-5B7A3AFF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93D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60D5A-C2E4-4D8E-891A-8A72638D6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FDF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90031-D91F-408B-84EB-95FB6BF9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8C80E-8FC2-46A3-850C-1BBE6E0CE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6473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FDF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B85F0-2A5B-4143-8D0B-0EBAB5E1F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652F2B-3EB3-4945-BA91-CE1567A984E0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727B1E-2E24-4F4F-B189-62BE343C9E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2C7A738-820E-4F11-A24F-E3F9D6B492A2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A1D901E-B853-4C8D-81E0-66AAD1B8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6E43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FAB365DD-0990-4CE7-BD00-20E4752EEB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6E43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856354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006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35D0-15AC-4A27-9D7E-E8D974CD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10"/>
            <a:ext cx="10991850" cy="1325563"/>
          </a:xfrm>
        </p:spPr>
        <p:txBody>
          <a:bodyPr/>
          <a:lstStyle>
            <a:lvl1pPr>
              <a:defRPr>
                <a:solidFill>
                  <a:srgbClr val="93D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A0B8D2-F400-4286-81D5-91037D55EAE9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F6BC4-F9DB-4CCB-B455-29437D5BA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0B09FD-173F-404F-9236-C03A6DBFE3A7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6538281-7899-4158-96F3-CD2437D8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6E43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055CBC4-4E71-4A16-8D05-D93B32D142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6E43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22090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reen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1CE3-5E45-4CCA-B260-8A3912619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1122363"/>
            <a:ext cx="1099185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1D252C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26F02-6066-4A66-8009-7072AA948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3602038"/>
            <a:ext cx="10991850" cy="766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D252C"/>
                </a:solidFill>
                <a:latin typeface="Museo Slab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EC3C28-A61D-4B14-A85B-689B0A49A4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51" y="5095875"/>
            <a:ext cx="3108674" cy="4115711"/>
          </a:xfrm>
          <a:prstGeom prst="rect">
            <a:avLst/>
          </a:prstGeom>
          <a:noFill/>
          <a:effectLst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AC2780-F550-4211-A3AD-942187F856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175" y="4711701"/>
            <a:ext cx="3860800" cy="546100"/>
          </a:xfr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rgbClr val="1D252C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B6B647-A12B-4205-B2DB-0C138F9FB5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" y="5507491"/>
            <a:ext cx="2790825" cy="273051"/>
          </a:xfrm>
        </p:spPr>
        <p:txBody>
          <a:bodyPr/>
          <a:lstStyle>
            <a:lvl1pPr marL="0" indent="0">
              <a:buNone/>
              <a:defRPr lang="en-US" sz="1400" i="1" kern="1200" smtClean="0">
                <a:solidFill>
                  <a:srgbClr val="40C0C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Prepared for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1368F1-156C-4AD0-9F24-B7420E7981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4" y="5859463"/>
            <a:ext cx="7286625" cy="388937"/>
          </a:xfrm>
        </p:spPr>
        <p:txBody>
          <a:bodyPr/>
          <a:lstStyle>
            <a:lvl1pPr marL="0" indent="0">
              <a:buNone/>
              <a:defRPr lang="en-US" sz="2200" kern="1200" smtClean="0">
                <a:solidFill>
                  <a:srgbClr val="1D252C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Committee or meeting name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0D279F-4668-43EF-9784-E814871D7CB9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7574A7-DF85-452A-9797-288F7FBF529E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6698AE6-95D4-49BC-AC03-84D491DE09CF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E24051D-3E0D-44D8-AE3F-2431EB673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EA9F6F0-DF96-4112-AD3C-410EE7E535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8" y="304477"/>
            <a:ext cx="2550053" cy="5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rgbClr val="006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3EB632-C258-4A1C-AB4B-AA676D5CB9F3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2FE509-3827-40DB-86BB-5A8825A926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F8894B-5DD0-494B-B65B-2D9C301DE6A2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85FBFA7-BED7-427F-94E7-564945CE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6E43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F5A33E46-EC87-45B2-96D6-2C4F19F01D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6E43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138655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rgbClr val="006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C2A2-F68B-4E3F-9E9D-105CBBE5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54" y="1112838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93D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E81D5-03F6-4475-9C38-6CB07539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12838"/>
            <a:ext cx="6172200" cy="5049423"/>
          </a:xfrm>
        </p:spPr>
        <p:txBody>
          <a:bodyPr/>
          <a:lstStyle>
            <a:lvl1pPr>
              <a:defRPr sz="3200">
                <a:solidFill>
                  <a:srgbClr val="FCFDFD"/>
                </a:solidFill>
              </a:defRPr>
            </a:lvl1pPr>
            <a:lvl2pPr>
              <a:defRPr sz="2800">
                <a:solidFill>
                  <a:srgbClr val="FCFDFD"/>
                </a:solidFill>
              </a:defRPr>
            </a:lvl2pPr>
            <a:lvl3pPr>
              <a:defRPr sz="2400">
                <a:solidFill>
                  <a:srgbClr val="FCFDFD"/>
                </a:solidFill>
              </a:defRPr>
            </a:lvl3pPr>
            <a:lvl4pPr>
              <a:defRPr sz="2000">
                <a:solidFill>
                  <a:srgbClr val="FCFDFD"/>
                </a:solidFill>
              </a:defRPr>
            </a:lvl4pPr>
            <a:lvl5pPr>
              <a:defRPr sz="2000">
                <a:solidFill>
                  <a:srgbClr val="FCFDFD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7C755-DED5-45A2-8F6B-B8C5F58B1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654" y="2713038"/>
            <a:ext cx="3932237" cy="3449223"/>
          </a:xfrm>
        </p:spPr>
        <p:txBody>
          <a:bodyPr/>
          <a:lstStyle>
            <a:lvl1pPr marL="0" indent="0">
              <a:buNone/>
              <a:defRPr sz="1600">
                <a:solidFill>
                  <a:srgbClr val="FCFDF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E771A8-54E3-4110-8DE8-99C4F3E45A84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D1C375-9400-4884-9851-21EFDE71F3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F88E574-4412-4E2B-8353-3AE200A97DD2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BE21F30-E092-47DA-80ED-0B21FA45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6E43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DE60D6B-A276-4353-BCE3-EE46987020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6E43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610559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006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39DA-9471-4947-9200-95955AD2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283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937CF-41A8-49D3-89F2-595CE8D0C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1112838"/>
            <a:ext cx="6408737" cy="50498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FD7D-C16F-4C09-81A2-D55C970C3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075" y="2713038"/>
            <a:ext cx="3932237" cy="34496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83808-D99F-418C-AAAB-9F035AFF097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F58959-204F-4AC0-97BD-60E40D6738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B2FF15-6A85-407F-8FCA-CB7D39E2F1D3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4750E56-F5E1-4366-9DC6-BCECEE1854CB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rgbClr val="006E4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EBAF07B-158B-45E6-9822-DCBAB85AA2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6E43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690267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imated city logo image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PUBLIC WORKS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05048E5-DE1A-462C-A74E-F5A95CC7FB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740" y="2261863"/>
            <a:ext cx="8554519" cy="26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6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default">
    <p:bg>
      <p:bgPr>
        <a:gradFill>
          <a:gsLst>
            <a:gs pos="36000">
              <a:srgbClr val="7259BE"/>
            </a:gs>
            <a:gs pos="83000">
              <a:srgbClr val="EB008B"/>
            </a:gs>
            <a:gs pos="0">
              <a:srgbClr val="00ADEE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1CE3-5E45-4CCA-B260-8A3912619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FCFDFD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26F02-6066-4A66-8009-7072AA948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3602038"/>
            <a:ext cx="9144000" cy="766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869349-5D57-48F6-A42D-8B268B40C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313" y="5095875"/>
            <a:ext cx="3108674" cy="4115711"/>
          </a:xfrm>
          <a:prstGeom prst="rect">
            <a:avLst/>
          </a:prstGeom>
          <a:effectLst>
            <a:innerShdw blurRad="12700" dist="38100" dir="10800000">
              <a:prstClr val="black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D3E853-083B-46CA-BEBF-2995CEDDE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fld id="{A3E5A099-0E43-4BC3-B9B3-CCC1F00906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AC2780-F550-4211-A3AD-942187F856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175" y="4711701"/>
            <a:ext cx="3860800" cy="546100"/>
          </a:xfr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chemeClr val="bg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B6B647-A12B-4205-B2DB-0C138F9FB5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" y="5507491"/>
            <a:ext cx="2790825" cy="273051"/>
          </a:xfrm>
        </p:spPr>
        <p:txBody>
          <a:bodyPr/>
          <a:lstStyle>
            <a:lvl1pPr marL="0" indent="0">
              <a:buNone/>
              <a:defRPr lang="en-US" sz="1400" i="1" kern="1200" smtClean="0">
                <a:solidFill>
                  <a:schemeClr val="bg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Prepared for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1368F1-156C-4AD0-9F24-B7420E7981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4" y="5859463"/>
            <a:ext cx="7286625" cy="388937"/>
          </a:xfrm>
        </p:spPr>
        <p:txBody>
          <a:bodyPr/>
          <a:lstStyle>
            <a:lvl1pPr marL="0" indent="0">
              <a:buNone/>
              <a:defRPr lang="en-US" sz="2200" kern="1200" smtClean="0">
                <a:solidFill>
                  <a:schemeClr val="bg1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Committee or meeting name</a:t>
            </a:r>
          </a:p>
        </p:txBody>
      </p:sp>
    </p:spTree>
    <p:extLst>
      <p:ext uri="{BB962C8B-B14F-4D97-AF65-F5344CB8AC3E}">
        <p14:creationId xmlns:p14="http://schemas.microsoft.com/office/powerpoint/2010/main" val="10521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green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1CE3-5E45-4CCA-B260-8A3912619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1D252C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26F02-6066-4A66-8009-7072AA948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3602038"/>
            <a:ext cx="9144000" cy="766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D252C"/>
                </a:solidFill>
                <a:latin typeface="Museo Slab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EC3C28-A61D-4B14-A85B-689B0A49A4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51" y="5095875"/>
            <a:ext cx="3108674" cy="4115711"/>
          </a:xfrm>
          <a:prstGeom prst="rect">
            <a:avLst/>
          </a:prstGeom>
          <a:noFill/>
          <a:effectLst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AC2780-F550-4211-A3AD-942187F856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175" y="4711701"/>
            <a:ext cx="3860800" cy="546100"/>
          </a:xfr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rgbClr val="1D252C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B6B647-A12B-4205-B2DB-0C138F9FB5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" y="5507491"/>
            <a:ext cx="2790825" cy="273051"/>
          </a:xfrm>
        </p:spPr>
        <p:txBody>
          <a:bodyPr/>
          <a:lstStyle>
            <a:lvl1pPr marL="0" indent="0">
              <a:buNone/>
              <a:defRPr lang="en-US" sz="1400" i="1" kern="1200" smtClean="0">
                <a:solidFill>
                  <a:srgbClr val="40C0C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Prepared for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1368F1-156C-4AD0-9F24-B7420E7981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4" y="5859463"/>
            <a:ext cx="7286625" cy="388937"/>
          </a:xfrm>
        </p:spPr>
        <p:txBody>
          <a:bodyPr/>
          <a:lstStyle>
            <a:lvl1pPr marL="0" indent="0">
              <a:buNone/>
              <a:defRPr lang="en-US" sz="2200" kern="1200" smtClean="0">
                <a:solidFill>
                  <a:srgbClr val="1D252C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Committee or meeting name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0D279F-4668-43EF-9784-E814871D7CB9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D3FD96-6E2C-468A-AFC5-802E99E098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4477"/>
            <a:ext cx="1954051" cy="5943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97574A7-DF85-452A-9797-288F7FBF529E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6698AE6-95D4-49BC-AC03-84D491DE09CF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E24051D-3E0D-44D8-AE3F-2431EB673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4402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4DDC-29DC-40C9-A1F5-C12BB90A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1D25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9B48-813A-4237-A213-27A6D8FC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644609"/>
            <a:ext cx="10991850" cy="3525603"/>
          </a:xfrm>
        </p:spPr>
        <p:txBody>
          <a:bodyPr/>
          <a:lstStyle>
            <a:lvl1pPr>
              <a:defRPr>
                <a:solidFill>
                  <a:srgbClr val="1D252C"/>
                </a:solidFill>
              </a:defRPr>
            </a:lvl1pPr>
            <a:lvl2pPr>
              <a:defRPr>
                <a:solidFill>
                  <a:srgbClr val="1D252C"/>
                </a:solidFill>
              </a:defRPr>
            </a:lvl2pPr>
            <a:lvl3pPr>
              <a:defRPr>
                <a:solidFill>
                  <a:srgbClr val="1D252C"/>
                </a:solidFill>
              </a:defRPr>
            </a:lvl3pPr>
            <a:lvl4pPr>
              <a:defRPr>
                <a:solidFill>
                  <a:srgbClr val="1D252C"/>
                </a:solidFill>
              </a:defRPr>
            </a:lvl4pPr>
            <a:lvl5pPr>
              <a:defRPr>
                <a:solidFill>
                  <a:srgbClr val="1D252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625AF6-02CA-42C4-A6FD-998A26EDB8D5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32B5F4-B67E-46B0-9AAE-57D1D33897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4477"/>
            <a:ext cx="1954051" cy="59437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762BADD-31B6-4FB9-A08B-9FC6E9D0B2AA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B35A965-8310-470A-A5AF-BC7C849D8AB8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428529FA-0B8C-487A-AD1B-8B4767443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606539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B233-7582-4DF0-976C-072CAF26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43765"/>
            <a:ext cx="10991850" cy="2824337"/>
          </a:xfrm>
        </p:spPr>
        <p:txBody>
          <a:bodyPr anchor="b"/>
          <a:lstStyle>
            <a:lvl1pPr>
              <a:defRPr lang="en-US">
                <a:solidFill>
                  <a:srgbClr val="1D25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9CECB-8408-48E6-9790-E2E671853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4010025"/>
            <a:ext cx="10991850" cy="2114550"/>
          </a:xfrm>
        </p:spPr>
        <p:txBody>
          <a:bodyPr/>
          <a:lstStyle>
            <a:lvl1pPr marL="0" indent="0">
              <a:buNone/>
              <a:defRPr lang="en-US" smtClean="0">
                <a:solidFill>
                  <a:srgbClr val="1D252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0EF14D-52AD-4C69-9F69-A70806B35473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DE03A3-5316-4866-9066-E6DB26A2B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4477"/>
            <a:ext cx="1954051" cy="5943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86315B-9D7C-4349-A2F9-81875E18EFB0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99CD0BA-101D-4D6E-952F-6563EABD915D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789EDB4-6EE2-43DA-A908-6F9CF2F179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51499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C9EF46-92ED-42AF-83CE-C9B2CA76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 lang="en-US">
                <a:solidFill>
                  <a:srgbClr val="1D25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1946B2D-4CC6-4DBB-8158-1C39FA43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2792988"/>
            <a:ext cx="5355452" cy="3289759"/>
          </a:xfrm>
        </p:spPr>
        <p:txBody>
          <a:bodyPr>
            <a:normAutofit/>
          </a:bodyPr>
          <a:lstStyle>
            <a:lvl1pPr>
              <a:defRPr lang="en-US" dirty="0">
                <a:solidFill>
                  <a:srgbClr val="1D252C"/>
                </a:solidFill>
              </a:defRPr>
            </a:lvl1pPr>
            <a:lvl2pPr>
              <a:defRPr lang="en-US" dirty="0">
                <a:solidFill>
                  <a:srgbClr val="1D252C"/>
                </a:solidFill>
              </a:defRPr>
            </a:lvl2pPr>
            <a:lvl3pPr>
              <a:defRPr lang="en-US" dirty="0">
                <a:solidFill>
                  <a:srgbClr val="1D252C"/>
                </a:solidFill>
              </a:defRPr>
            </a:lvl3pPr>
            <a:lvl4pPr>
              <a:defRPr lang="en-US" dirty="0">
                <a:solidFill>
                  <a:srgbClr val="1D252C"/>
                </a:solidFill>
              </a:defRPr>
            </a:lvl4pPr>
            <a:lvl5pPr>
              <a:defRPr lang="en-US" dirty="0">
                <a:solidFill>
                  <a:srgbClr val="1D252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6755423-733D-49D5-9381-045BCC8F8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2792988"/>
            <a:ext cx="5355452" cy="3289759"/>
          </a:xfrm>
        </p:spPr>
        <p:txBody>
          <a:bodyPr>
            <a:normAutofit/>
          </a:bodyPr>
          <a:lstStyle>
            <a:lvl1pPr>
              <a:defRPr lang="en-US" dirty="0">
                <a:solidFill>
                  <a:srgbClr val="1D252C"/>
                </a:solidFill>
              </a:defRPr>
            </a:lvl1pPr>
            <a:lvl2pPr>
              <a:defRPr lang="en-US" dirty="0">
                <a:solidFill>
                  <a:srgbClr val="1D252C"/>
                </a:solidFill>
              </a:defRPr>
            </a:lvl2pPr>
            <a:lvl3pPr>
              <a:defRPr lang="en-US" dirty="0">
                <a:solidFill>
                  <a:srgbClr val="1D252C"/>
                </a:solidFill>
              </a:defRPr>
            </a:lvl3pPr>
            <a:lvl4pPr>
              <a:defRPr lang="en-US" dirty="0">
                <a:solidFill>
                  <a:srgbClr val="1D252C"/>
                </a:solidFill>
              </a:defRPr>
            </a:lvl4pPr>
            <a:lvl5pPr>
              <a:defRPr lang="en-US" dirty="0">
                <a:solidFill>
                  <a:srgbClr val="1D252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205DE7-248F-4BFC-940D-370E59959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57E0D8-FACF-4E78-8416-1F72C8581AA4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D274A6-26C4-4A9A-BF0C-8B0689C4EA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4477"/>
            <a:ext cx="1954051" cy="5943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6AFE3A-D783-4B7A-BC7D-3756453C9241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3E3ED8F-ED45-482B-8DBF-99B3F0DB088A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B959442A-0DFD-452F-B6F3-6A0BFDC182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005697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5238E-E094-479D-97B9-5B7A3AFF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1D25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60D5A-C2E4-4D8E-891A-8A72638D6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25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90031-D91F-408B-84EB-95FB6BF9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D252C"/>
                </a:solidFill>
              </a:defRPr>
            </a:lvl1pPr>
            <a:lvl2pPr>
              <a:defRPr sz="2000">
                <a:solidFill>
                  <a:srgbClr val="1D252C"/>
                </a:solidFill>
              </a:defRPr>
            </a:lvl2pPr>
            <a:lvl3pPr>
              <a:defRPr sz="1800">
                <a:solidFill>
                  <a:srgbClr val="1D252C"/>
                </a:solidFill>
              </a:defRPr>
            </a:lvl3pPr>
            <a:lvl4pPr>
              <a:defRPr sz="1600">
                <a:solidFill>
                  <a:srgbClr val="1D252C"/>
                </a:solidFill>
              </a:defRPr>
            </a:lvl4pPr>
            <a:lvl5pPr>
              <a:defRPr sz="1600">
                <a:solidFill>
                  <a:srgbClr val="1D252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8C80E-8FC2-46A3-850C-1BBE6E0CE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6473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25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B85F0-2A5B-4143-8D0B-0EBAB5E1F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D252C"/>
                </a:solidFill>
              </a:defRPr>
            </a:lvl1pPr>
            <a:lvl2pPr>
              <a:defRPr sz="2000">
                <a:solidFill>
                  <a:srgbClr val="1D252C"/>
                </a:solidFill>
              </a:defRPr>
            </a:lvl2pPr>
            <a:lvl3pPr>
              <a:defRPr sz="1800">
                <a:solidFill>
                  <a:srgbClr val="1D252C"/>
                </a:solidFill>
              </a:defRPr>
            </a:lvl3pPr>
            <a:lvl4pPr>
              <a:defRPr sz="1600">
                <a:solidFill>
                  <a:srgbClr val="1D252C"/>
                </a:solidFill>
              </a:defRPr>
            </a:lvl4pPr>
            <a:lvl5pPr>
              <a:defRPr sz="1600">
                <a:solidFill>
                  <a:srgbClr val="1D252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435467-EE0A-4ED5-8015-52F39841C496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B9CB498-8C51-42FF-8F58-5F8A54C58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4477"/>
            <a:ext cx="1954051" cy="5943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4947C18-F43B-4862-B5A3-A819D4752E56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F19A6C0-F626-4446-8F40-42FEEB86989C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07E9BBA-1716-4E40-B758-B932A02D20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670484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green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1CE3-5E45-4CCA-B260-8A3912619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1D252C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26F02-6066-4A66-8009-7072AA948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3602038"/>
            <a:ext cx="9144000" cy="766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1D252C"/>
                </a:solidFill>
                <a:latin typeface="Museo Slab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EC3C28-A61D-4B14-A85B-689B0A49A4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51" y="5095875"/>
            <a:ext cx="3108674" cy="4115711"/>
          </a:xfrm>
          <a:prstGeom prst="rect">
            <a:avLst/>
          </a:prstGeom>
          <a:noFill/>
          <a:effectLst/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AC2780-F550-4211-A3AD-942187F856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175" y="4711701"/>
            <a:ext cx="3860800" cy="546100"/>
          </a:xfr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rgbClr val="1D252C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B6B647-A12B-4205-B2DB-0C138F9FB5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" y="5507491"/>
            <a:ext cx="2790825" cy="273051"/>
          </a:xfrm>
        </p:spPr>
        <p:txBody>
          <a:bodyPr/>
          <a:lstStyle>
            <a:lvl1pPr marL="0" indent="0">
              <a:buNone/>
              <a:defRPr lang="en-US" sz="1400" i="1" kern="1200" smtClean="0">
                <a:solidFill>
                  <a:srgbClr val="40C0C0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Prepared for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1368F1-156C-4AD0-9F24-B7420E7981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4" y="5859463"/>
            <a:ext cx="7286625" cy="388937"/>
          </a:xfrm>
        </p:spPr>
        <p:txBody>
          <a:bodyPr/>
          <a:lstStyle>
            <a:lvl1pPr marL="0" indent="0">
              <a:buNone/>
              <a:defRPr lang="en-US" sz="2200" kern="1200" smtClean="0">
                <a:solidFill>
                  <a:srgbClr val="1D252C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Committee or meeting name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0D279F-4668-43EF-9784-E814871D7CB9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7574A7-DF85-452A-9797-288F7FBF529E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6698AE6-95D4-49BC-AC03-84D491DE09CF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E24051D-3E0D-44D8-AE3F-2431EB6735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00CEC7-36CA-43B0-B57E-760969E9E6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8" y="304477"/>
            <a:ext cx="2550053" cy="5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9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35D0-15AC-4A27-9D7E-E8D974CD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10"/>
            <a:ext cx="10991850" cy="1325563"/>
          </a:xfrm>
        </p:spPr>
        <p:txBody>
          <a:bodyPr/>
          <a:lstStyle>
            <a:lvl1pPr>
              <a:defRPr>
                <a:solidFill>
                  <a:srgbClr val="1D25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A8AFF-5F18-4A2F-BB13-704B039B514C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C63828-712E-42E9-BA4E-B9AE6853DC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4477"/>
            <a:ext cx="1954051" cy="5943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C470E3-67B7-4CDB-94B7-4F0B1C92700C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9835CE5-3685-4797-8623-A7D70B0A8605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CF86EF64-440C-400D-868E-763DA861E0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6970963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A11EF8-9336-477C-8C76-9568BA6A3D05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90B93-8A7E-48D0-82B6-9C213D97D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4477"/>
            <a:ext cx="1954051" cy="5943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9F7244-0F9E-47BA-A314-15D40D51295C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9AC1240-33AE-4DF9-8C01-97C625E51481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F80106B-91F1-4A2F-930B-EDC57C9B1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5306077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C2A2-F68B-4E3F-9E9D-105CBBE5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54" y="1112838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D25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E81D5-03F6-4475-9C38-6CB07539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12838"/>
            <a:ext cx="6172200" cy="5049423"/>
          </a:xfrm>
        </p:spPr>
        <p:txBody>
          <a:bodyPr/>
          <a:lstStyle>
            <a:lvl1pPr>
              <a:defRPr sz="3200">
                <a:solidFill>
                  <a:srgbClr val="1D252C"/>
                </a:solidFill>
              </a:defRPr>
            </a:lvl1pPr>
            <a:lvl2pPr>
              <a:defRPr sz="2800">
                <a:solidFill>
                  <a:srgbClr val="1D252C"/>
                </a:solidFill>
              </a:defRPr>
            </a:lvl2pPr>
            <a:lvl3pPr>
              <a:defRPr sz="2400">
                <a:solidFill>
                  <a:srgbClr val="1D252C"/>
                </a:solidFill>
              </a:defRPr>
            </a:lvl3pPr>
            <a:lvl4pPr>
              <a:defRPr sz="2000">
                <a:solidFill>
                  <a:srgbClr val="1D252C"/>
                </a:solidFill>
              </a:defRPr>
            </a:lvl4pPr>
            <a:lvl5pPr>
              <a:defRPr sz="2000">
                <a:solidFill>
                  <a:srgbClr val="1D252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7C755-DED5-45A2-8F6B-B8C5F58B1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654" y="2713038"/>
            <a:ext cx="3932237" cy="3449223"/>
          </a:xfrm>
        </p:spPr>
        <p:txBody>
          <a:bodyPr/>
          <a:lstStyle>
            <a:lvl1pPr marL="0" indent="0">
              <a:buNone/>
              <a:defRPr sz="1600">
                <a:solidFill>
                  <a:srgbClr val="1D252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5C38FF-3CA2-47A5-BB5E-1BAA1CD857E2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6C62A0-21D3-4418-A8F4-FE1D20D635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4477"/>
            <a:ext cx="1954051" cy="5943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617953-2302-4647-A1FD-F34E2499EDE3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4EFEDE-9FBF-4E27-B7DB-56E4E65B1FE9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6FDF090-6A19-45C9-9222-E6A33DEEFD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975568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39DA-9471-4947-9200-95955AD2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1143677"/>
            <a:ext cx="4205287" cy="1600200"/>
          </a:xfrm>
        </p:spPr>
        <p:txBody>
          <a:bodyPr anchor="b"/>
          <a:lstStyle>
            <a:lvl1pPr>
              <a:defRPr sz="3200">
                <a:solidFill>
                  <a:srgbClr val="1D25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937CF-41A8-49D3-89F2-595CE8D0C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677"/>
            <a:ext cx="6400800" cy="5028523"/>
          </a:xfrm>
        </p:spPr>
        <p:txBody>
          <a:bodyPr/>
          <a:lstStyle>
            <a:lvl1pPr marL="0" indent="0">
              <a:buNone/>
              <a:defRPr sz="3200">
                <a:solidFill>
                  <a:srgbClr val="1D252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FD7D-C16F-4C09-81A2-D55C970C3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012" y="2743877"/>
            <a:ext cx="4205287" cy="3428323"/>
          </a:xfrm>
        </p:spPr>
        <p:txBody>
          <a:bodyPr/>
          <a:lstStyle>
            <a:lvl1pPr marL="0" indent="0">
              <a:buNone/>
              <a:defRPr sz="1600">
                <a:solidFill>
                  <a:srgbClr val="1D252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65EE7-B97C-459A-8571-1315A9D6599A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BD28AB-E46B-4111-9E36-05385D4A4A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4477"/>
            <a:ext cx="1954051" cy="5943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64BD6A-5CE9-4E38-8BF7-CFD5B19054A0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7AD05FF-BEDF-4287-80CE-77C018F0299A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BA100A6F-EA5B-416A-87AF-403D80AEE9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8874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imated city logo image">
    <p:bg>
      <p:bgPr>
        <a:solidFill>
          <a:srgbClr val="00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5EB3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263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263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05048E5-DE1A-462C-A74E-F5A95CC7FB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740" y="2261863"/>
            <a:ext cx="8554520" cy="26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s">
    <p:bg>
      <p:bgPr>
        <a:solidFill>
          <a:srgbClr val="00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1CE3-5E45-4CCA-B260-8A3912619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5EB3E4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26F02-6066-4A66-8009-7072AA948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3602038"/>
            <a:ext cx="9144000" cy="766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CFDFD"/>
                </a:solidFill>
                <a:latin typeface="Museo Slab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3E853-083B-46CA-BEBF-2995CEDDE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263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EC3C28-A61D-4B14-A85B-689B0A49A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51" y="5095875"/>
            <a:ext cx="3108674" cy="4115711"/>
          </a:xfrm>
          <a:prstGeom prst="rect">
            <a:avLst/>
          </a:prstGeom>
          <a:effectLst>
            <a:innerShdw blurRad="12700" dist="38100" dir="10800000">
              <a:srgbClr val="5EB3E4"/>
            </a:innerShdw>
          </a:effec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AC2780-F550-4211-A3AD-942187F856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175" y="4711701"/>
            <a:ext cx="3860800" cy="546100"/>
          </a:xfr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263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B6B647-A12B-4205-B2DB-0C138F9FB5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" y="5507491"/>
            <a:ext cx="2790825" cy="273051"/>
          </a:xfrm>
        </p:spPr>
        <p:txBody>
          <a:bodyPr/>
          <a:lstStyle>
            <a:lvl1pPr marL="0" indent="0">
              <a:buNone/>
              <a:defRPr lang="en-US" sz="1400" i="1" kern="1200" smtClean="0">
                <a:solidFill>
                  <a:srgbClr val="5EB3E4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Prepared for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1368F1-156C-4AD0-9F24-B7420E7981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4" y="5859463"/>
            <a:ext cx="7286625" cy="388937"/>
          </a:xfrm>
        </p:spPr>
        <p:txBody>
          <a:bodyPr/>
          <a:lstStyle>
            <a:lvl1pPr marL="0" indent="0">
              <a:buNone/>
              <a:defRPr lang="en-US" sz="2200" kern="120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Committee or meeting name</a:t>
            </a:r>
          </a:p>
        </p:txBody>
      </p:sp>
    </p:spTree>
    <p:extLst>
      <p:ext uri="{BB962C8B-B14F-4D97-AF65-F5344CB8AC3E}">
        <p14:creationId xmlns:p14="http://schemas.microsoft.com/office/powerpoint/2010/main" val="30864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4DDC-29DC-40C9-A1F5-C12BB90A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5EB3E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9B48-813A-4237-A213-27A6D8FC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644609"/>
            <a:ext cx="10991850" cy="3525603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  <a:lvl2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2pPr>
            <a:lvl3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3pPr>
            <a:lvl4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4pPr>
            <a:lvl5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2C85A2-3DD8-4FBE-ADF1-B9CCB19E191C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3C5BFE8-9153-45BA-A942-D7AD70A4C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D0AD750-A483-4F95-B6E3-45B91217D9ED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D2CF154B-8C64-4729-A751-BC1F52E7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263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F8E3A1A1-CA85-4A97-9DD0-E1A8ABB3A7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263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2824989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00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B233-7582-4DF0-976C-072CAF26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214438"/>
            <a:ext cx="10991850" cy="2955475"/>
          </a:xfrm>
        </p:spPr>
        <p:txBody>
          <a:bodyPr anchor="b"/>
          <a:lstStyle>
            <a:lvl1pPr>
              <a:defRPr lang="en-US">
                <a:solidFill>
                  <a:srgbClr val="5EB3E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9CECB-8408-48E6-9790-E2E671853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4380820"/>
            <a:ext cx="10991850" cy="1772330"/>
          </a:xfrm>
        </p:spPr>
        <p:txBody>
          <a:bodyPr/>
          <a:lstStyle>
            <a:lvl1pPr marL="0" indent="0">
              <a:buNone/>
              <a:defRPr lang="en-US" smtClean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C1919B-9150-4885-8060-54EEEDAD1C6E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EFD919-1D5C-4910-80B2-BC1A57FB4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38536FB-756D-4CA6-9FA9-2002340A150B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3644EF-51F8-4CFF-92E4-245412E6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263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C30C42-4A95-4A9A-854D-D410595A43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263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902604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solidFill>
          <a:srgbClr val="00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C9EF46-92ED-42AF-83CE-C9B2CA76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5EB3E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1946B2D-4CC6-4DBB-8158-1C39FA43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2792988"/>
            <a:ext cx="5355452" cy="328975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6755423-733D-49D5-9381-045BCC8F8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2792988"/>
            <a:ext cx="5355452" cy="328975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3FAB6C-328A-441A-A069-5366E7970241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581D16-01F3-40AD-99E2-3FB506D68C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65026CB-ED12-4BD1-8D9C-9BEAD20D09CC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4E5D573-6603-4E00-962E-8634CCE09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263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4851CAA-FB8B-4C57-96F7-B516F10B3E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263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8211212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bg>
      <p:bgPr>
        <a:solidFill>
          <a:srgbClr val="00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5238E-E094-479D-97B9-5B7A3AFF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5EB3E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60D5A-C2E4-4D8E-891A-8A72638D6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FDF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90031-D91F-408B-84EB-95FB6BF9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8C80E-8FC2-46A3-850C-1BBE6E0CE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6473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FDF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B85F0-2A5B-4143-8D0B-0EBAB5E1F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EB6D42-E926-412E-88B1-9BED2336D908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362781-FA80-46E9-83B5-F01A8489D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BA4622A-4240-40B9-92EE-2D74713ED29B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668984F-83F2-4A96-BA2D-8A782740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263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D01D43F-4636-4A4D-94A6-64827826E4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263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02461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4DDC-29DC-40C9-A1F5-C12BB90A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1D25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9B48-813A-4237-A213-27A6D8FC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644609"/>
            <a:ext cx="10991850" cy="3525603"/>
          </a:xfrm>
        </p:spPr>
        <p:txBody>
          <a:bodyPr/>
          <a:lstStyle>
            <a:lvl1pPr>
              <a:defRPr>
                <a:solidFill>
                  <a:srgbClr val="1D252C"/>
                </a:solidFill>
              </a:defRPr>
            </a:lvl1pPr>
            <a:lvl2pPr>
              <a:defRPr>
                <a:solidFill>
                  <a:srgbClr val="1D252C"/>
                </a:solidFill>
              </a:defRPr>
            </a:lvl2pPr>
            <a:lvl3pPr>
              <a:defRPr>
                <a:solidFill>
                  <a:srgbClr val="1D252C"/>
                </a:solidFill>
              </a:defRPr>
            </a:lvl3pPr>
            <a:lvl4pPr>
              <a:defRPr>
                <a:solidFill>
                  <a:srgbClr val="1D252C"/>
                </a:solidFill>
              </a:defRPr>
            </a:lvl4pPr>
            <a:lvl5pPr>
              <a:defRPr>
                <a:solidFill>
                  <a:srgbClr val="1D252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625AF6-02CA-42C4-A6FD-998A26EDB8D5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62BADD-31B6-4FB9-A08B-9FC6E9D0B2AA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B35A965-8310-470A-A5AF-BC7C849D8AB8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428529FA-0B8C-487A-AD1B-8B4767443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4DF851-5C41-4382-BC90-8FA999E77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8" y="304477"/>
            <a:ext cx="2550053" cy="5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846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rgbClr val="00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35D0-15AC-4A27-9D7E-E8D974CD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10"/>
            <a:ext cx="10991850" cy="1325563"/>
          </a:xfrm>
        </p:spPr>
        <p:txBody>
          <a:bodyPr/>
          <a:lstStyle>
            <a:lvl1pPr>
              <a:defRPr>
                <a:solidFill>
                  <a:srgbClr val="5EB3E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043CB5-06E0-4C06-9DC4-B384EB7B9620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4051E3-E0E6-496A-A2CE-ACF8E72D4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0340F5-7046-436A-8DFD-2AA0F899AFB3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4711171-0C5E-4BF4-A59B-6B904C32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263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6E565327-8EB1-4850-A502-9155B359E2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263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278938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rgbClr val="00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00C63CD-8A57-4951-BC31-455058A80ED4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F21930-E397-4321-97D6-3881E9B2A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01B142-231A-400C-B663-EE04B35BCB0C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1EFD973-7ECA-41FF-9342-4AF80074A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263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FD0009C-4C56-4753-A28D-38DB464B51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263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55438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solidFill>
          <a:srgbClr val="00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C2A2-F68B-4E3F-9E9D-105CBBE5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54" y="1112838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5EB3E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E81D5-03F6-4475-9C38-6CB07539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12838"/>
            <a:ext cx="6172200" cy="5049423"/>
          </a:xfrm>
        </p:spPr>
        <p:txBody>
          <a:bodyPr/>
          <a:lstStyle>
            <a:lvl1pPr>
              <a:defRPr sz="3200">
                <a:solidFill>
                  <a:srgbClr val="FCFDFD"/>
                </a:solidFill>
              </a:defRPr>
            </a:lvl1pPr>
            <a:lvl2pPr>
              <a:defRPr sz="2800">
                <a:solidFill>
                  <a:srgbClr val="FCFDFD"/>
                </a:solidFill>
              </a:defRPr>
            </a:lvl2pPr>
            <a:lvl3pPr>
              <a:defRPr sz="2400">
                <a:solidFill>
                  <a:srgbClr val="FCFDFD"/>
                </a:solidFill>
              </a:defRPr>
            </a:lvl3pPr>
            <a:lvl4pPr>
              <a:defRPr sz="2000">
                <a:solidFill>
                  <a:srgbClr val="FCFDFD"/>
                </a:solidFill>
              </a:defRPr>
            </a:lvl4pPr>
            <a:lvl5pPr>
              <a:defRPr sz="2000">
                <a:solidFill>
                  <a:srgbClr val="FCFDFD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7C755-DED5-45A2-8F6B-B8C5F58B1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654" y="2713038"/>
            <a:ext cx="3932237" cy="3449223"/>
          </a:xfrm>
        </p:spPr>
        <p:txBody>
          <a:bodyPr/>
          <a:lstStyle>
            <a:lvl1pPr marL="0" indent="0">
              <a:buNone/>
              <a:defRPr sz="1600">
                <a:solidFill>
                  <a:srgbClr val="FCFDF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D89047-814E-406B-8DA6-50927BD8EFD9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2CB7AC-9AC5-4574-8D15-CB376FF3D5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EF362F-9E05-4EBA-A522-4243F524F4D3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FFE64AF-829A-49D9-AFF4-CE4DB7FE9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263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6183290-DA4A-4B50-8953-9E9F03125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263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1991588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rgbClr val="00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39DA-9471-4947-9200-95955AD2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2838"/>
            <a:ext cx="43053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937CF-41A8-49D3-89F2-595CE8D0C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1112838"/>
            <a:ext cx="6408737" cy="50498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FD7D-C16F-4C09-81A2-D55C970C3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075" y="2713038"/>
            <a:ext cx="4305300" cy="34496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941364-3485-42B4-B271-9F830BCB8622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ED5C9A-59B6-422D-A0B7-CE2BDED7E1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34241B-0416-4923-8203-2AF49E5B0B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5EB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368EEBE-5CF4-47DF-B26D-8F233DB2B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00263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6A81C2A6-94F2-4552-8C82-D353B75544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00263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1964596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imated city logo image">
    <p:bg>
      <p:bgPr>
        <a:solidFill>
          <a:srgbClr val="D24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D2451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D2451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05048E5-DE1A-462C-A74E-F5A95CC7FB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740" y="2261863"/>
            <a:ext cx="8554520" cy="26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6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ranges">
    <p:bg>
      <p:bgPr>
        <a:solidFill>
          <a:srgbClr val="D24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1CE3-5E45-4CCA-B260-8A3912619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075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FFCD00"/>
                </a:solidFill>
                <a:latin typeface="Setimo" panose="020B0603020204030204" pitchFamily="34" charset="0"/>
                <a:cs typeface="Setimo" panose="020B0603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26F02-6066-4A66-8009-7072AA948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3602038"/>
            <a:ext cx="9144000" cy="766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CFDFD"/>
                </a:solidFill>
                <a:latin typeface="Museo Slab 500" panose="020000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704ED5-2138-409A-9AE1-26642354B39D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2451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3E853-083B-46CA-BEBF-2995CEDDE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768D9E-4630-48BB-BCE0-61E6E649950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BE8B5-6AE8-40FF-8D8E-6B1AC223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D2451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EC3C28-A61D-4B14-A85B-689B0A49A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51" y="5095875"/>
            <a:ext cx="3108674" cy="4115711"/>
          </a:xfrm>
          <a:prstGeom prst="rect">
            <a:avLst/>
          </a:prstGeom>
          <a:effectLst>
            <a:innerShdw blurRad="12700" dist="38100" dir="10800000">
              <a:schemeClr val="tx1"/>
            </a:innerShdw>
          </a:effec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AC2780-F550-4211-A3AD-942187F856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175" y="4711701"/>
            <a:ext cx="3860800" cy="546100"/>
          </a:xfrm>
        </p:spPr>
        <p:txBody>
          <a:bodyPr/>
          <a:lstStyle>
            <a:lvl1pPr marL="0" indent="0">
              <a:buNone/>
              <a:defRPr lang="en-US" sz="2800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BF56B-EBA4-450B-86ED-6060D3194A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D2451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B6B647-A12B-4205-B2DB-0C138F9FB5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75" y="5507491"/>
            <a:ext cx="2790825" cy="273051"/>
          </a:xfrm>
        </p:spPr>
        <p:txBody>
          <a:bodyPr/>
          <a:lstStyle>
            <a:lvl1pPr marL="0" indent="0">
              <a:buNone/>
              <a:defRPr lang="en-US" sz="1400" i="1" kern="120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Prepared for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1368F1-156C-4AD0-9F24-B7420E7981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174" y="5859463"/>
            <a:ext cx="7286625" cy="388937"/>
          </a:xfrm>
        </p:spPr>
        <p:txBody>
          <a:bodyPr/>
          <a:lstStyle>
            <a:lvl1pPr marL="0" indent="0">
              <a:buNone/>
              <a:defRPr lang="en-US" sz="2200" kern="120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</a:lstStyle>
          <a:p>
            <a:pPr lvl="0"/>
            <a:r>
              <a:rPr lang="en-US" dirty="0"/>
              <a:t>Committee or meeting name</a:t>
            </a:r>
          </a:p>
        </p:txBody>
      </p:sp>
    </p:spTree>
    <p:extLst>
      <p:ext uri="{BB962C8B-B14F-4D97-AF65-F5344CB8AC3E}">
        <p14:creationId xmlns:p14="http://schemas.microsoft.com/office/powerpoint/2010/main" val="40136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D24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4DDC-29DC-40C9-A1F5-C12BB90A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FFCD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9B48-813A-4237-A213-27A6D8FC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2644609"/>
            <a:ext cx="10991850" cy="3525603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  <a:lvl2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2pPr>
            <a:lvl3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3pPr>
            <a:lvl4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4pPr>
            <a:lvl5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87BDAA-5892-458B-86B6-6F5D792454D2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2451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E216C3-2696-4DD2-9674-62FABB488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BFD64F-0DD7-4A03-9437-3DF14AF41EF2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BCD736A-2097-4E51-9254-0CCDD79B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D2451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35685351-8121-4DB6-BA4A-2823DC9DEE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D2451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45257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rgbClr val="D24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B233-7582-4DF0-976C-072CAF26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214438"/>
            <a:ext cx="10991850" cy="2955475"/>
          </a:xfrm>
        </p:spPr>
        <p:txBody>
          <a:bodyPr anchor="b"/>
          <a:lstStyle>
            <a:lvl1pPr>
              <a:defRPr lang="en-US">
                <a:solidFill>
                  <a:srgbClr val="FFCD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9CECB-8408-48E6-9790-E2E671853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4380820"/>
            <a:ext cx="10991850" cy="1772330"/>
          </a:xfrm>
        </p:spPr>
        <p:txBody>
          <a:bodyPr/>
          <a:lstStyle>
            <a:lvl1pPr marL="0" indent="0">
              <a:buNone/>
              <a:defRPr lang="en-US" smtClean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E4F6A-32D5-46B5-BC48-0FD87E6B55FE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2451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E84057-6FAC-4434-8B12-CDBD719BA2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50348D-A4BA-4AA1-B8F5-3E7A966B97FF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2FA19DC-D4C4-4844-9AA9-CF36DB25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D2451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36EE796-42DB-4BA3-A646-520253C25B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D2451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958968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solidFill>
          <a:srgbClr val="D24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C9EF46-92ED-42AF-83CE-C9B2CA76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FFCD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1946B2D-4CC6-4DBB-8158-1C39FA43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2792988"/>
            <a:ext cx="5355452" cy="328975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6755423-733D-49D5-9381-045BCC8F8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2792988"/>
            <a:ext cx="5355452" cy="328975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21BF1F-3D99-4B9D-84EF-3B36D6A5ACD1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2451E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02A36C-1BF0-4E4C-BD3B-F65687A46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4CFE9AE-A79D-460C-A358-0D336B06A110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946AAB8-38AC-4278-A841-EC30E300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D2451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E2E1F8F-9076-4A8C-B932-8B31802E7D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D2451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201642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bg>
      <p:bgPr>
        <a:solidFill>
          <a:srgbClr val="D24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5238E-E094-479D-97B9-5B7A3AFF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FFCD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60D5A-C2E4-4D8E-891A-8A72638D6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FDF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90031-D91F-408B-84EB-95FB6BF9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8C80E-8FC2-46A3-850C-1BBE6E0CE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6473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FDF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B85F0-2A5B-4143-8D0B-0EBAB5E1F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CFDFD"/>
                </a:solidFill>
              </a:defRPr>
            </a:lvl1pPr>
            <a:lvl2pPr>
              <a:defRPr sz="2000">
                <a:solidFill>
                  <a:srgbClr val="FCFDFD"/>
                </a:solidFill>
              </a:defRPr>
            </a:lvl2pPr>
            <a:lvl3pPr>
              <a:defRPr sz="1800">
                <a:solidFill>
                  <a:srgbClr val="FCFDFD"/>
                </a:solidFill>
              </a:defRPr>
            </a:lvl3pPr>
            <a:lvl4pPr>
              <a:defRPr sz="1600">
                <a:solidFill>
                  <a:srgbClr val="FCFDFD"/>
                </a:solidFill>
              </a:defRPr>
            </a:lvl4pPr>
            <a:lvl5pPr>
              <a:defRPr sz="1600">
                <a:solidFill>
                  <a:srgbClr val="FCFDFD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C444DD-B3F7-4539-8FE5-95DF111627BE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2451E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0E805E-414D-49B9-94AD-734F9F45E2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A551080-54C3-46D9-88D5-C37AEFC89061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438C102-CCAE-40DC-BB3A-12C67131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D2451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CBCFC1E4-85DA-49EF-ADD1-C4BC81C624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D2451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3280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B233-7582-4DF0-976C-072CAF26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43765"/>
            <a:ext cx="10991850" cy="2824337"/>
          </a:xfrm>
        </p:spPr>
        <p:txBody>
          <a:bodyPr anchor="b"/>
          <a:lstStyle>
            <a:lvl1pPr>
              <a:defRPr lang="en-US">
                <a:solidFill>
                  <a:srgbClr val="1D252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9CECB-8408-48E6-9790-E2E671853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4010025"/>
            <a:ext cx="10991850" cy="2114550"/>
          </a:xfrm>
        </p:spPr>
        <p:txBody>
          <a:bodyPr/>
          <a:lstStyle>
            <a:lvl1pPr marL="0" indent="0">
              <a:buNone/>
              <a:defRPr lang="en-US" smtClean="0">
                <a:solidFill>
                  <a:srgbClr val="1D252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0EF14D-52AD-4C69-9F69-A70806B35473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6315B-9D7C-4349-A2F9-81875E18EFB0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99CD0BA-101D-4D6E-952F-6563EABD915D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789EDB4-6EE2-43DA-A908-6F9CF2F179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C08445-4694-4656-B3AC-757F1D0E12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8" y="304477"/>
            <a:ext cx="2550053" cy="5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12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rgbClr val="D24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35D0-15AC-4A27-9D7E-E8D974CD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10"/>
            <a:ext cx="10991850" cy="1325563"/>
          </a:xfrm>
        </p:spPr>
        <p:txBody>
          <a:bodyPr/>
          <a:lstStyle>
            <a:lvl1pPr>
              <a:defRPr>
                <a:solidFill>
                  <a:srgbClr val="FFCD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76E-C03E-479C-AC04-9748AC2384D4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2451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245B1A-8B4F-4F24-8DBC-D0776EF83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A96F04-0C87-4D76-BA9A-1913A32F71A8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60C1312-1B49-4097-AABC-0570834CB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D2451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EA2FEF63-4BAC-4687-8B2F-04CB828C91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D2451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85523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Pr>
        <a:solidFill>
          <a:srgbClr val="D24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C2A2-F68B-4E3F-9E9D-105CBBE5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54" y="1112838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FCD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E81D5-03F6-4475-9C38-6CB075393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112838"/>
            <a:ext cx="6172200" cy="5049423"/>
          </a:xfrm>
        </p:spPr>
        <p:txBody>
          <a:bodyPr/>
          <a:lstStyle>
            <a:lvl1pPr>
              <a:defRPr sz="3200">
                <a:solidFill>
                  <a:srgbClr val="FCFDFD"/>
                </a:solidFill>
              </a:defRPr>
            </a:lvl1pPr>
            <a:lvl2pPr>
              <a:defRPr sz="2800">
                <a:solidFill>
                  <a:srgbClr val="FCFDFD"/>
                </a:solidFill>
              </a:defRPr>
            </a:lvl2pPr>
            <a:lvl3pPr>
              <a:defRPr sz="2400">
                <a:solidFill>
                  <a:srgbClr val="FCFDFD"/>
                </a:solidFill>
              </a:defRPr>
            </a:lvl3pPr>
            <a:lvl4pPr>
              <a:defRPr sz="2000">
                <a:solidFill>
                  <a:srgbClr val="FCFDFD"/>
                </a:solidFill>
              </a:defRPr>
            </a:lvl4pPr>
            <a:lvl5pPr>
              <a:defRPr sz="2000">
                <a:solidFill>
                  <a:srgbClr val="FCFDFD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7C755-DED5-45A2-8F6B-B8C5F58B1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654" y="2713038"/>
            <a:ext cx="3932237" cy="3449223"/>
          </a:xfrm>
        </p:spPr>
        <p:txBody>
          <a:bodyPr/>
          <a:lstStyle>
            <a:lvl1pPr marL="0" indent="0">
              <a:buNone/>
              <a:defRPr sz="1600">
                <a:solidFill>
                  <a:srgbClr val="FCFDF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B88FED-9566-4FDE-A9B4-7CF2937D8436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2451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91C134-940E-4233-BDA7-D7DD76248D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9949E3-425F-4686-8671-DB67BDE18444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05F6D83-B012-45EE-B058-56141770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D2451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39237F6-78F6-4F80-A526-3730F882F1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D2451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7885798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solidFill>
          <a:srgbClr val="D24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39DA-9471-4947-9200-95955AD2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12838"/>
            <a:ext cx="4305300" cy="1600200"/>
          </a:xfrm>
        </p:spPr>
        <p:txBody>
          <a:bodyPr anchor="b"/>
          <a:lstStyle>
            <a:lvl1pPr>
              <a:defRPr sz="3200">
                <a:solidFill>
                  <a:srgbClr val="FFCD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937CF-41A8-49D3-89F2-595CE8D0C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1112838"/>
            <a:ext cx="6408737" cy="5049837"/>
          </a:xfrm>
        </p:spPr>
        <p:txBody>
          <a:bodyPr/>
          <a:lstStyle>
            <a:lvl1pPr marL="0" indent="0">
              <a:buNone/>
              <a:defRPr sz="3200">
                <a:solidFill>
                  <a:srgbClr val="FFCD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FD7D-C16F-4C09-81A2-D55C970C3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075" y="2713038"/>
            <a:ext cx="4305300" cy="3449637"/>
          </a:xfrm>
        </p:spPr>
        <p:txBody>
          <a:bodyPr/>
          <a:lstStyle>
            <a:lvl1pPr marL="0" indent="0">
              <a:buNone/>
              <a:defRPr sz="1600">
                <a:solidFill>
                  <a:srgbClr val="FCFDF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FBDD94-0E7A-45EB-A219-D107C94D4181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2451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2C0826-4ECD-4FFA-8749-653EBB0BF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3C8D93-8718-48B6-9764-5B61A3291A01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9CF9655-1EC5-412F-9ED6-28729EC1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D2451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806010B9-8AB9-4147-B04A-CF0D0A3238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D2451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5078337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rgbClr val="D24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1CF242-A4FA-4523-9D75-C8E4B7BA03A8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D2451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A4410-D24B-415F-8197-BE2E16A479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02535"/>
            <a:ext cx="1954051" cy="5982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752428-10AA-4CED-9DB3-18AFE1881FC5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117405-CD80-40AA-ACF6-6EADD1C4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887" y="331111"/>
            <a:ext cx="495300" cy="3651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rgbClr val="D2451E"/>
                </a:solidFill>
              </a:defRPr>
            </a:lvl1pPr>
          </a:lstStyle>
          <a:p>
            <a:fld id="{12470FC9-12F5-4712-8FCF-C6842F6EB4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96910EC5-F8E7-472C-B104-4B52351F53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D2451E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56474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C9EF46-92ED-42AF-83CE-C9B2CA76E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 lang="en-US">
                <a:solidFill>
                  <a:srgbClr val="1D25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1946B2D-4CC6-4DBB-8158-1C39FA432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2792988"/>
            <a:ext cx="5355452" cy="3289759"/>
          </a:xfrm>
        </p:spPr>
        <p:txBody>
          <a:bodyPr>
            <a:normAutofit/>
          </a:bodyPr>
          <a:lstStyle>
            <a:lvl1pPr>
              <a:defRPr lang="en-US" dirty="0">
                <a:solidFill>
                  <a:srgbClr val="1D252C"/>
                </a:solidFill>
              </a:defRPr>
            </a:lvl1pPr>
            <a:lvl2pPr>
              <a:defRPr lang="en-US" dirty="0">
                <a:solidFill>
                  <a:srgbClr val="1D252C"/>
                </a:solidFill>
              </a:defRPr>
            </a:lvl2pPr>
            <a:lvl3pPr>
              <a:defRPr lang="en-US" dirty="0">
                <a:solidFill>
                  <a:srgbClr val="1D252C"/>
                </a:solidFill>
              </a:defRPr>
            </a:lvl3pPr>
            <a:lvl4pPr>
              <a:defRPr lang="en-US" dirty="0">
                <a:solidFill>
                  <a:srgbClr val="1D252C"/>
                </a:solidFill>
              </a:defRPr>
            </a:lvl4pPr>
            <a:lvl5pPr>
              <a:defRPr lang="en-US" dirty="0">
                <a:solidFill>
                  <a:srgbClr val="1D252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6755423-733D-49D5-9381-045BCC8F8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2792988"/>
            <a:ext cx="5355452" cy="3289759"/>
          </a:xfrm>
        </p:spPr>
        <p:txBody>
          <a:bodyPr>
            <a:normAutofit/>
          </a:bodyPr>
          <a:lstStyle>
            <a:lvl1pPr>
              <a:defRPr lang="en-US" dirty="0">
                <a:solidFill>
                  <a:srgbClr val="1D252C"/>
                </a:solidFill>
              </a:defRPr>
            </a:lvl1pPr>
            <a:lvl2pPr>
              <a:defRPr lang="en-US" dirty="0">
                <a:solidFill>
                  <a:srgbClr val="1D252C"/>
                </a:solidFill>
              </a:defRPr>
            </a:lvl2pPr>
            <a:lvl3pPr>
              <a:defRPr lang="en-US" dirty="0">
                <a:solidFill>
                  <a:srgbClr val="1D252C"/>
                </a:solidFill>
              </a:defRPr>
            </a:lvl3pPr>
            <a:lvl4pPr>
              <a:defRPr lang="en-US" dirty="0">
                <a:solidFill>
                  <a:srgbClr val="1D252C"/>
                </a:solidFill>
              </a:defRPr>
            </a:lvl4pPr>
            <a:lvl5pPr>
              <a:defRPr lang="en-US" dirty="0">
                <a:solidFill>
                  <a:srgbClr val="1D252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7E0D8-FACF-4E78-8416-1F72C8581AA4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6AFE3A-D783-4B7A-BC7D-3756453C9241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3E3ED8F-ED45-482B-8DBF-99B3F0DB088A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B959442A-0DFD-452F-B6F3-6A0BFDC182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213EA1-4189-4F2C-9CF5-0261BD35A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8" y="304477"/>
            <a:ext cx="2550053" cy="5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0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5238E-E094-479D-97B9-5B7A3AFF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>
            <a:lvl1pPr>
              <a:defRPr>
                <a:solidFill>
                  <a:srgbClr val="1D25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60D5A-C2E4-4D8E-891A-8A72638D6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075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25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90031-D91F-408B-84EB-95FB6BF9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075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D252C"/>
                </a:solidFill>
              </a:defRPr>
            </a:lvl1pPr>
            <a:lvl2pPr>
              <a:defRPr sz="2000">
                <a:solidFill>
                  <a:srgbClr val="1D252C"/>
                </a:solidFill>
              </a:defRPr>
            </a:lvl2pPr>
            <a:lvl3pPr>
              <a:defRPr sz="1800">
                <a:solidFill>
                  <a:srgbClr val="1D252C"/>
                </a:solidFill>
              </a:defRPr>
            </a:lvl3pPr>
            <a:lvl4pPr>
              <a:defRPr sz="1600">
                <a:solidFill>
                  <a:srgbClr val="1D252C"/>
                </a:solidFill>
              </a:defRPr>
            </a:lvl4pPr>
            <a:lvl5pPr>
              <a:defRPr sz="1600">
                <a:solidFill>
                  <a:srgbClr val="1D252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8C80E-8FC2-46A3-850C-1BBE6E0CE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6473" y="2500147"/>
            <a:ext cx="535545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252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B85F0-2A5B-4143-8D0B-0EBAB5E1F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6473" y="3324059"/>
            <a:ext cx="5355452" cy="275868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D252C"/>
                </a:solidFill>
              </a:defRPr>
            </a:lvl1pPr>
            <a:lvl2pPr>
              <a:defRPr sz="2000">
                <a:solidFill>
                  <a:srgbClr val="1D252C"/>
                </a:solidFill>
              </a:defRPr>
            </a:lvl2pPr>
            <a:lvl3pPr>
              <a:defRPr sz="1800">
                <a:solidFill>
                  <a:srgbClr val="1D252C"/>
                </a:solidFill>
              </a:defRPr>
            </a:lvl3pPr>
            <a:lvl4pPr>
              <a:defRPr sz="1600">
                <a:solidFill>
                  <a:srgbClr val="1D252C"/>
                </a:solidFill>
              </a:defRPr>
            </a:lvl4pPr>
            <a:lvl5pPr>
              <a:defRPr sz="1600">
                <a:solidFill>
                  <a:srgbClr val="1D252C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435467-EE0A-4ED5-8015-52F39841C496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947C18-F43B-4862-B5A3-A819D4752E56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F19A6C0-F626-4446-8F40-42FEEB86989C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07E9BBA-1716-4E40-B758-B932A02D20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2E4C1A-2FA6-40F1-97FE-2029FF5ABB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8" y="304477"/>
            <a:ext cx="2550053" cy="5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4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chemeClr val="tx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35D0-15AC-4A27-9D7E-E8D974CD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10"/>
            <a:ext cx="10991850" cy="1325563"/>
          </a:xfrm>
        </p:spPr>
        <p:txBody>
          <a:bodyPr/>
          <a:lstStyle>
            <a:lvl1pPr>
              <a:defRPr>
                <a:solidFill>
                  <a:srgbClr val="1D252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A8AFF-5F18-4A2F-BB13-704B039B514C}"/>
              </a:ext>
            </a:extLst>
          </p:cNvPr>
          <p:cNvSpPr/>
          <p:nvPr userDrawn="1"/>
        </p:nvSpPr>
        <p:spPr>
          <a:xfrm>
            <a:off x="3993357" y="333374"/>
            <a:ext cx="4205287" cy="358775"/>
          </a:xfrm>
          <a:prstGeom prst="rect">
            <a:avLst/>
          </a:prstGeom>
          <a:solidFill>
            <a:srgbClr val="1D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C470E3-67B7-4CDB-94B7-4F0B1C92700C}"/>
              </a:ext>
            </a:extLst>
          </p:cNvPr>
          <p:cNvSpPr/>
          <p:nvPr userDrawn="1"/>
        </p:nvSpPr>
        <p:spPr>
          <a:xfrm>
            <a:off x="11233150" y="331111"/>
            <a:ext cx="358775" cy="358775"/>
          </a:xfrm>
          <a:prstGeom prst="rect">
            <a:avLst/>
          </a:prstGeom>
          <a:solidFill>
            <a:srgbClr val="00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9835CE5-3685-4797-8623-A7D70B0A8605}"/>
              </a:ext>
            </a:extLst>
          </p:cNvPr>
          <p:cNvSpPr txBox="1">
            <a:spLocks/>
          </p:cNvSpPr>
          <p:nvPr userDrawn="1"/>
        </p:nvSpPr>
        <p:spPr>
          <a:xfrm>
            <a:off x="11164887" y="331111"/>
            <a:ext cx="4953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E5A099-0E43-4BC3-B9B3-CCC1F00906DF}" type="slidenum">
              <a:rPr lang="en-US" smtClean="0">
                <a:solidFill>
                  <a:srgbClr val="FCFDFD"/>
                </a:solidFill>
              </a:rPr>
              <a:pPr/>
              <a:t>‹#›</a:t>
            </a:fld>
            <a:endParaRPr lang="en-US" dirty="0">
              <a:solidFill>
                <a:srgbClr val="FCFDFD"/>
              </a:solidFill>
            </a:endParaRP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CF86EF64-440C-400D-868E-763DA861E0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94150" y="331788"/>
            <a:ext cx="4205288" cy="358775"/>
          </a:xfrm>
          <a:solidFill>
            <a:srgbClr val="00263E"/>
          </a:solidFill>
        </p:spPr>
        <p:txBody>
          <a:bodyPr anchor="ctr"/>
          <a:lstStyle>
            <a:lvl1pPr marL="0" indent="0" algn="ctr">
              <a:buNone/>
              <a:defRPr lang="en-US" sz="1400" b="1" kern="1200" dirty="0" smtClean="0">
                <a:solidFill>
                  <a:srgbClr val="FCFDFD"/>
                </a:solidFill>
                <a:latin typeface="Setimo" panose="020B0603020204030204" pitchFamily="34" charset="0"/>
                <a:ea typeface="+mn-ea"/>
                <a:cs typeface="Setimo" panose="020B0603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Department 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7317A9-2B27-4BC1-88D2-A5140CFD66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8" y="304477"/>
            <a:ext cx="2550053" cy="59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27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CBD71A-FE95-46E3-B94E-BF44B945B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629F5-C1ED-434C-BF55-C863CFCA4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184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71" r:id="rId2"/>
    <p:sldLayoutId id="2147483689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11" r:id="rId13"/>
    <p:sldLayoutId id="2147483665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69" r:id="rId20"/>
    <p:sldLayoutId id="2147483656" r:id="rId21"/>
    <p:sldLayoutId id="2147483657" r:id="rId22"/>
    <p:sldLayoutId id="2147483662" r:id="rId23"/>
    <p:sldLayoutId id="2147483664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72" r:id="rId33"/>
    <p:sldLayoutId id="2147483700" r:id="rId34"/>
    <p:sldLayoutId id="214748371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90" r:id="rId44"/>
    <p:sldLayoutId id="2147483666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1" r:id="rId54"/>
    <p:sldLayoutId id="2147483667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708" r:id="rId62"/>
    <p:sldLayoutId id="2147483670" r:id="rId6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0C0C0"/>
          </a:solidFill>
          <a:latin typeface="Setimo" panose="020B0603020204030204" pitchFamily="34" charset="0"/>
          <a:ea typeface="+mj-ea"/>
          <a:cs typeface="Setimo" panose="020B0603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CFDFD"/>
          </a:solidFill>
          <a:latin typeface="Setimo" panose="020B0603020204030204" pitchFamily="34" charset="0"/>
          <a:ea typeface="+mn-ea"/>
          <a:cs typeface="Setimo" panose="020B0603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CFDFD"/>
          </a:solidFill>
          <a:latin typeface="Setimo" panose="020B0603020204030204" pitchFamily="34" charset="0"/>
          <a:ea typeface="+mn-ea"/>
          <a:cs typeface="Setimo" panose="020B0603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CFDFD"/>
          </a:solidFill>
          <a:latin typeface="Setimo" panose="020B0603020204030204" pitchFamily="34" charset="0"/>
          <a:ea typeface="+mn-ea"/>
          <a:cs typeface="Setimo" panose="020B0603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CFDFD"/>
          </a:solidFill>
          <a:latin typeface="Setimo" panose="020B0603020204030204" pitchFamily="34" charset="0"/>
          <a:ea typeface="+mn-ea"/>
          <a:cs typeface="Setimo" panose="020B0603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CFDFD"/>
          </a:solidFill>
          <a:latin typeface="Setimo" panose="020B0603020204030204" pitchFamily="34" charset="0"/>
          <a:ea typeface="+mn-ea"/>
          <a:cs typeface="Setimo" panose="020B0603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bailey.waters@kcmo.org" TargetMode="Externa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5469E5-9AB9-C2E8-C18F-632CEA8A0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21F9D-EB83-262E-FAA6-57172D6022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</p:spTree>
    <p:extLst>
      <p:ext uri="{BB962C8B-B14F-4D97-AF65-F5344CB8AC3E}">
        <p14:creationId xmlns:p14="http://schemas.microsoft.com/office/powerpoint/2010/main" val="4001949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6646E-DA1C-1562-4670-0E95FCCAEE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7F4FA35C-3578-6266-5A92-A3B94A985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715086"/>
              </p:ext>
            </p:extLst>
          </p:nvPr>
        </p:nvGraphicFramePr>
        <p:xfrm>
          <a:off x="1184355" y="928621"/>
          <a:ext cx="362502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5026">
                  <a:extLst>
                    <a:ext uri="{9D8B030D-6E8A-4147-A177-3AD203B41FA5}">
                      <a16:colId xmlns:a16="http://schemas.microsoft.com/office/drawing/2014/main" val="768064070"/>
                    </a:ext>
                  </a:extLst>
                </a:gridCol>
              </a:tblGrid>
              <a:tr h="3768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Previous Condition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946596"/>
                  </a:ext>
                </a:extLst>
              </a:tr>
              <a:tr h="36485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Six</a:t>
                      </a:r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Lanes of Travel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605737"/>
                  </a:ext>
                </a:extLst>
              </a:tr>
              <a:tr h="53554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Peak Hour </a:t>
                      </a:r>
                    </a:p>
                    <a:p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Restricted Parking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323817"/>
                  </a:ext>
                </a:extLst>
              </a:tr>
              <a:tr h="36485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Center Turn Lane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746664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0B21C287-6722-EC2C-D692-609FA4780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869889"/>
              </p:ext>
            </p:extLst>
          </p:nvPr>
        </p:nvGraphicFramePr>
        <p:xfrm>
          <a:off x="1177672" y="4702255"/>
          <a:ext cx="3631709" cy="1949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1709">
                  <a:extLst>
                    <a:ext uri="{9D8B030D-6E8A-4147-A177-3AD203B41FA5}">
                      <a16:colId xmlns:a16="http://schemas.microsoft.com/office/drawing/2014/main" val="755604544"/>
                    </a:ext>
                  </a:extLst>
                </a:gridCol>
              </a:tblGrid>
              <a:tr h="40598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CFDFD"/>
                          </a:solidFill>
                        </a:rPr>
                        <a:t>Proposed Condition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58798"/>
                  </a:ext>
                </a:extLst>
              </a:tr>
              <a:tr h="32479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CFDFD"/>
                          </a:solidFill>
                        </a:rPr>
                        <a:t>Four </a:t>
                      </a:r>
                      <a:r>
                        <a:rPr lang="en-US" sz="1800" dirty="0">
                          <a:solidFill>
                            <a:srgbClr val="FCFDFD"/>
                          </a:solidFill>
                        </a:rPr>
                        <a:t>Lanes of Travel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692477"/>
                  </a:ext>
                </a:extLst>
              </a:tr>
              <a:tr h="44639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CFDFD"/>
                          </a:solidFill>
                        </a:rPr>
                        <a:t>Permanent Parking on North side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445907"/>
                  </a:ext>
                </a:extLst>
              </a:tr>
              <a:tr h="32479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CFDFD"/>
                          </a:solidFill>
                        </a:rPr>
                        <a:t>Center Turn Lane – in places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802089"/>
                  </a:ext>
                </a:extLst>
              </a:tr>
              <a:tr h="32479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CFDFD"/>
                          </a:solidFill>
                        </a:rPr>
                        <a:t>Mobility Lane on South side of street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810274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66B2EBBE-C643-BE53-0A2C-647C769B6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089613"/>
              </p:ext>
            </p:extLst>
          </p:nvPr>
        </p:nvGraphicFramePr>
        <p:xfrm>
          <a:off x="1178544" y="2800198"/>
          <a:ext cx="3631709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1709">
                  <a:extLst>
                    <a:ext uri="{9D8B030D-6E8A-4147-A177-3AD203B41FA5}">
                      <a16:colId xmlns:a16="http://schemas.microsoft.com/office/drawing/2014/main" val="3680885734"/>
                    </a:ext>
                  </a:extLst>
                </a:gridCol>
              </a:tblGrid>
              <a:tr h="31769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Current Condition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08323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Four </a:t>
                      </a:r>
                      <a:r>
                        <a:rPr lang="en-US" sz="1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Lanes of Travel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18983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Peak Hour Restricted Parking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051069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Center Turn Lane – in places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800951"/>
                  </a:ext>
                </a:extLst>
              </a:tr>
              <a:tr h="29325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</a:rPr>
                        <a:t>Protected Bike Lanes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996027"/>
                  </a:ext>
                </a:extLst>
              </a:tr>
            </a:tbl>
          </a:graphicData>
        </a:graphic>
      </p:graphicFrame>
      <p:pic>
        <p:nvPicPr>
          <p:cNvPr id="96" name="Picture 9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85EABCA-0AC7-F6CF-6605-E751C8AB7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15" y="928623"/>
            <a:ext cx="4855984" cy="1795702"/>
          </a:xfrm>
          <a:prstGeom prst="rect">
            <a:avLst/>
          </a:prstGeom>
        </p:spPr>
      </p:pic>
      <p:pic>
        <p:nvPicPr>
          <p:cNvPr id="98" name="Picture 9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373B85A-B490-0D81-5BF5-9DF4C5A35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16" y="2830678"/>
            <a:ext cx="4855984" cy="1871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FF721B-019B-3B3E-0591-81004307A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815" y="4824933"/>
            <a:ext cx="4855984" cy="18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56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26E1C-ABBD-06E4-CB18-D88B67D5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2E53A-D900-7B9D-3715-C1B703283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 Installation*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F7486-BEF7-DCD8-CF78-3D7C2886D1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Pavement Markings + Delineators + Parking Stops:</a:t>
            </a:r>
          </a:p>
          <a:p>
            <a:pPr lvl="1"/>
            <a:r>
              <a:rPr lang="en-US" dirty="0"/>
              <a:t>$751,310.26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*installation </a:t>
            </a:r>
            <a:r>
              <a:rPr lang="en-US" b="1" u="sng" dirty="0"/>
              <a:t>NOT</a:t>
            </a:r>
            <a:r>
              <a:rPr lang="en-US" dirty="0"/>
              <a:t> completed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1FF156-B749-0793-378E-4AEF1B7DF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Mobility Lane conversion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1CFEA2-DE25-8FE0-496F-625728088A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Pavement Markings + Delineators + Parking Stops:</a:t>
            </a:r>
          </a:p>
          <a:p>
            <a:pPr lvl="1"/>
            <a:r>
              <a:rPr lang="en-US" dirty="0"/>
              <a:t>$442,408.20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CE7F34-8846-9A38-249C-089D34A8AE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</p:spTree>
    <p:extLst>
      <p:ext uri="{BB962C8B-B14F-4D97-AF65-F5344CB8AC3E}">
        <p14:creationId xmlns:p14="http://schemas.microsoft.com/office/powerpoint/2010/main" val="1506504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26E1C-ABBD-06E4-CB18-D88B67D5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CE7F34-8846-9A38-249C-089D34A8AE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4E71EA4C-FCC7-0035-891D-3CF38A9751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297953"/>
              </p:ext>
            </p:extLst>
          </p:nvPr>
        </p:nvGraphicFramePr>
        <p:xfrm>
          <a:off x="1071514" y="2375852"/>
          <a:ext cx="10048972" cy="415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2243">
                  <a:extLst>
                    <a:ext uri="{9D8B030D-6E8A-4147-A177-3AD203B41FA5}">
                      <a16:colId xmlns:a16="http://schemas.microsoft.com/office/drawing/2014/main" val="776385360"/>
                    </a:ext>
                  </a:extLst>
                </a:gridCol>
                <a:gridCol w="2512243">
                  <a:extLst>
                    <a:ext uri="{9D8B030D-6E8A-4147-A177-3AD203B41FA5}">
                      <a16:colId xmlns:a16="http://schemas.microsoft.com/office/drawing/2014/main" val="4000811045"/>
                    </a:ext>
                  </a:extLst>
                </a:gridCol>
                <a:gridCol w="2512243">
                  <a:extLst>
                    <a:ext uri="{9D8B030D-6E8A-4147-A177-3AD203B41FA5}">
                      <a16:colId xmlns:a16="http://schemas.microsoft.com/office/drawing/2014/main" val="582337358"/>
                    </a:ext>
                  </a:extLst>
                </a:gridCol>
                <a:gridCol w="2512243">
                  <a:extLst>
                    <a:ext uri="{9D8B030D-6E8A-4147-A177-3AD203B41FA5}">
                      <a16:colId xmlns:a16="http://schemas.microsoft.com/office/drawing/2014/main" val="8960547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Elements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741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Initial Project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Pavement Markings + Delineators + Parking Stops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$751,310.26</a:t>
                      </a:r>
                    </a:p>
                    <a:p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NOT finished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4317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Mobility Lane on South Side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Pavement Markings + Delineators + Parking Stops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$442,408.20</a:t>
                      </a:r>
                    </a:p>
                    <a:p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Mobility Lane on South side and Parking Lane on north side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8628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Install Protected Parking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Make Parking Lane Permanent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$327,940.50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Protects a Parking Lane against existing bike lanes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9029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176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7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6FE388-908B-15CF-8C0A-B053D56970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pic>
        <p:nvPicPr>
          <p:cNvPr id="3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C0CFAABC-8FB1-B016-602D-F4621A3CF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21" y="2051114"/>
            <a:ext cx="1473191" cy="1964255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9ADB2C27-06C4-453D-2040-B29CB48AB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73" y="2051114"/>
            <a:ext cx="1473192" cy="1964255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0262AFD1-0F70-E61B-E10E-604F907AF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26" y="2051114"/>
            <a:ext cx="1473192" cy="1964255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76D3A12F-B97F-627E-0B30-297B61C658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939" y="2051114"/>
            <a:ext cx="1473192" cy="1964256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A4903C4A-03D1-6F22-F78E-9867F4B74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27" y="4617016"/>
            <a:ext cx="1473191" cy="1964255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C9B3EC7-D153-8D5B-F697-9B897AEF2D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80" y="4617015"/>
            <a:ext cx="1473191" cy="1964255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37903FA7-3117-FE63-9E4B-391DFC34A4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05" y="4617016"/>
            <a:ext cx="1473193" cy="19642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A01EA90-9F56-C0D5-CFFE-7E319D95F4CA}"/>
              </a:ext>
            </a:extLst>
          </p:cNvPr>
          <p:cNvSpPr txBox="1">
            <a:spLocks/>
          </p:cNvSpPr>
          <p:nvPr/>
        </p:nvSpPr>
        <p:spPr>
          <a:xfrm>
            <a:off x="600075" y="1184109"/>
            <a:ext cx="1099185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0C0C0"/>
                </a:solidFill>
                <a:latin typeface="Setimo" panose="020B0603020204030204" pitchFamily="34" charset="0"/>
                <a:ea typeface="+mj-ea"/>
                <a:cs typeface="Setimo" panose="020B0603020204030204" pitchFamily="34" charset="0"/>
              </a:defRPr>
            </a:lvl1pPr>
          </a:lstStyle>
          <a:p>
            <a:r>
              <a:rPr lang="en-US" dirty="0"/>
              <a:t>January 6</a:t>
            </a:r>
            <a:r>
              <a:rPr lang="en-US" baseline="30000" dirty="0"/>
              <a:t>th</a:t>
            </a:r>
            <a:r>
              <a:rPr lang="en-US" dirty="0"/>
              <a:t> Meeting</a:t>
            </a:r>
          </a:p>
        </p:txBody>
      </p:sp>
    </p:spTree>
    <p:extLst>
      <p:ext uri="{BB962C8B-B14F-4D97-AF65-F5344CB8AC3E}">
        <p14:creationId xmlns:p14="http://schemas.microsoft.com/office/powerpoint/2010/main" val="3857011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ADE6D-91B3-CF77-1884-674F944BD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 of Issues Raised at 1/6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1E1AA-DECA-ED21-3FE7-319EBA2D6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/>
              <a:t>Safety Issues from New Roadway Design</a:t>
            </a:r>
          </a:p>
          <a:p>
            <a:r>
              <a:rPr lang="en-US" dirty="0"/>
              <a:t>Traffic Operations</a:t>
            </a:r>
          </a:p>
          <a:p>
            <a:r>
              <a:rPr lang="en-US" dirty="0"/>
              <a:t>Parking</a:t>
            </a:r>
          </a:p>
          <a:p>
            <a:r>
              <a:rPr lang="en-US" dirty="0"/>
              <a:t>Land Use Access</a:t>
            </a:r>
          </a:p>
          <a:p>
            <a:r>
              <a:rPr lang="en-US" dirty="0"/>
              <a:t>Business/Economy</a:t>
            </a:r>
          </a:p>
          <a:p>
            <a:r>
              <a:rPr lang="en-US" dirty="0"/>
              <a:t>Snow/Emergency Operations</a:t>
            </a:r>
          </a:p>
          <a:p>
            <a:r>
              <a:rPr lang="en-US" dirty="0"/>
              <a:t>Issues with Previous Roadway Design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highlight>
                  <a:srgbClr val="00FFFF"/>
                </a:highlight>
              </a:rPr>
              <a:t>Other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highlight>
                  <a:srgbClr val="00FFFF"/>
                </a:highlight>
              </a:rPr>
              <a:t>Positives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highlight>
                  <a:srgbClr val="00FFFF"/>
                </a:highlight>
              </a:rPr>
              <a:t>Solutions/Suggestions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highlight>
                  <a:srgbClr val="00FFFF"/>
                </a:highlight>
              </a:rPr>
              <a:t>Process Issues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6E405E-39C4-AAE4-3995-CDE77BC24B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</p:spTree>
    <p:extLst>
      <p:ext uri="{BB962C8B-B14F-4D97-AF65-F5344CB8AC3E}">
        <p14:creationId xmlns:p14="http://schemas.microsoft.com/office/powerpoint/2010/main" val="229087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DEE8D-5BD6-F9C6-D532-B3F2EDD7B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095" y="1184109"/>
            <a:ext cx="6220326" cy="1325563"/>
          </a:xfrm>
        </p:spPr>
        <p:txBody>
          <a:bodyPr/>
          <a:lstStyle/>
          <a:p>
            <a:r>
              <a:rPr lang="en-US" dirty="0"/>
              <a:t>Solution: Mobility Lane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F19B8-5D7C-CCD7-869B-9CA8A81003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pic>
        <p:nvPicPr>
          <p:cNvPr id="3" name="Picture 2" descr="A person standing in a crosswalk&#10;&#10;Description automatically generated with low confidence">
            <a:extLst>
              <a:ext uri="{FF2B5EF4-FFF2-40B4-BE49-F238E27FC236}">
                <a16:creationId xmlns:a16="http://schemas.microsoft.com/office/drawing/2014/main" id="{7E848866-B6C1-A098-EBC0-6550BF680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63" y="2450652"/>
            <a:ext cx="6606910" cy="440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31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B9E14-18C3-AD55-B6EC-5E2957E3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r>
              <a:rPr lang="en-US" dirty="0"/>
              <a:t>Questions and Comments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A98E2-E57D-21C1-4B0F-22A64F244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86E19-077D-B754-6AA8-9B71D66B7F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</p:spTree>
    <p:extLst>
      <p:ext uri="{BB962C8B-B14F-4D97-AF65-F5344CB8AC3E}">
        <p14:creationId xmlns:p14="http://schemas.microsoft.com/office/powerpoint/2010/main" val="1178525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CB797-D102-1F98-0FDE-CCB8B0B7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27791-98B0-FC2D-7618-C21560DE4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direct further questions and comments to:</a:t>
            </a:r>
          </a:p>
          <a:p>
            <a:pPr marL="457200" indent="-457200">
              <a:buFontTx/>
              <a:buChar char="-"/>
            </a:pPr>
            <a:r>
              <a:rPr lang="en-US" dirty="0">
                <a:hlinkClick r:id="rId2"/>
              </a:rPr>
              <a:t>bailey.waters@kcmo.org</a:t>
            </a:r>
            <a:endParaRPr lang="en-US" dirty="0"/>
          </a:p>
          <a:p>
            <a:pPr marL="457200" indent="-457200">
              <a:buFontTx/>
              <a:buChar char="-"/>
            </a:pPr>
            <a:r>
              <a:rPr lang="en-US" dirty="0"/>
              <a:t>bobby.evans@kcmo.org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87B93-E8CB-4F10-2F9A-ACAEF272F3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</p:spTree>
    <p:extLst>
      <p:ext uri="{BB962C8B-B14F-4D97-AF65-F5344CB8AC3E}">
        <p14:creationId xmlns:p14="http://schemas.microsoft.com/office/powerpoint/2010/main" val="132832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8B7973-385E-B446-792D-9AEE2FE394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896A4-FBA6-ECBF-D44D-39C0878B7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84" y="0"/>
            <a:ext cx="10634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81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F403C3-36A0-D192-02E7-1E41705474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A54949-F147-A1BE-CE43-6F0308F7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82" y="0"/>
            <a:ext cx="10710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23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9946E-D8DC-8E27-3BFF-A9C261A7B1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Truman Road Complete Streets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BCFA74-8256-5AB1-724D-10E98B655A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B4EA1-DEA2-80E6-EB9B-90919AF23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70FC9-12F5-4712-8FCF-C6842F6EB40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F7256-08E8-31D8-BB17-51B2ECF3EE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March 8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70A9D3-C282-396F-F97F-2179849270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68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F08683-61D8-163B-750C-DCF33CC7F8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88298-B56C-0156-E430-6C2B80093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60" y="0"/>
            <a:ext cx="10534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56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F7D1C6-F631-4069-46A4-B53BCF117A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0C852-5A65-CF9C-4109-87D750F8F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67" y="0"/>
            <a:ext cx="10606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5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4C804B-8DDD-EEE2-E2C0-3AA5788CE6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7D449-8302-56D9-E881-2A1371410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74" y="0"/>
            <a:ext cx="1062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21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134E31-B77E-96AB-48B2-DC5CF2E33C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F0D8B-6D65-0325-165E-A83BD9764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21" y="0"/>
            <a:ext cx="10636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87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BA0372-BDDC-98F5-C644-36A8D25E1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A3AA9B-3A0D-D749-931C-43E7BB32D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95" y="0"/>
            <a:ext cx="1063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58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D2E5BE-947F-A406-E798-564AEDC1E5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DEE3C-924E-FDDA-BA82-FAA3DF645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17" y="0"/>
            <a:ext cx="10759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00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2DF9B-FCB7-4F60-E1DB-1A2B112892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0D2D96-E121-EC38-8F5F-C62A7031D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63" y="0"/>
            <a:ext cx="10367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41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6EEB66-FF54-800D-9C26-73DA3C922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E688C-3A43-5CD1-17BD-322E892D9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1628775"/>
            <a:ext cx="1185862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84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24A2C-0B2C-0C2C-D619-765C2323A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1B760-4D0F-D114-DBAE-D082E3F054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Background and Engagement</a:t>
            </a:r>
          </a:p>
          <a:p>
            <a:r>
              <a:rPr lang="en-US" dirty="0"/>
              <a:t>Proposed Changes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Issues raised and solutions proposed</a:t>
            </a:r>
          </a:p>
          <a:p>
            <a:r>
              <a:rPr lang="en-US" dirty="0"/>
              <a:t>Q&amp;A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F194CE-6CE9-EB9A-9460-37C357E25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pic>
        <p:nvPicPr>
          <p:cNvPr id="8" name="Content Placeholder 6" descr="A road with cars on it and buildings on the side&#10;&#10;Description automatically generated with low confidence">
            <a:extLst>
              <a:ext uri="{FF2B5EF4-FFF2-40B4-BE49-F238E27FC236}">
                <a16:creationId xmlns:a16="http://schemas.microsoft.com/office/drawing/2014/main" id="{2C64BF0E-9CC4-A63F-A037-B5C1F97A5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84" y="1654568"/>
            <a:ext cx="5246916" cy="39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5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32941-68B1-D1A6-1145-020AC443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75319-89DC-83CB-D5F0-7BE5A58D2B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2018 Complete Streets PSP</a:t>
            </a:r>
          </a:p>
          <a:p>
            <a:r>
              <a:rPr lang="en-US" dirty="0"/>
              <a:t>High Injury Network</a:t>
            </a:r>
          </a:p>
          <a:p>
            <a:pPr lvl="1"/>
            <a:r>
              <a:rPr lang="en-US" b="0" i="0" dirty="0">
                <a:effectLst/>
                <a:latin typeface="-apple-system"/>
              </a:rPr>
              <a:t>2015 – 2020: 360 Injury Crashes (Minor Injury, Serious Injury, Fatal)</a:t>
            </a:r>
          </a:p>
          <a:p>
            <a:pPr lvl="1"/>
            <a:r>
              <a:rPr lang="en-US" b="0" i="0" dirty="0">
                <a:effectLst/>
                <a:latin typeface="-apple-system"/>
              </a:rPr>
              <a:t>2015 – 2020: 27 Crashes (Fatal and Serious Injury Only)</a:t>
            </a:r>
          </a:p>
          <a:p>
            <a:r>
              <a:rPr lang="en-US" dirty="0"/>
              <a:t>2022 Protected Bike Lane Program</a:t>
            </a:r>
          </a:p>
          <a:p>
            <a:pPr lvl="1"/>
            <a:r>
              <a:rPr lang="en-US" dirty="0"/>
              <a:t>Area Plan Recommendation</a:t>
            </a:r>
          </a:p>
          <a:p>
            <a:pPr lvl="1"/>
            <a:r>
              <a:rPr lang="en-US" dirty="0"/>
              <a:t>High Injury Network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F4F5F-DFDA-DC98-E4EA-0D375455A6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4D97A-8554-5CD9-A28D-F58D8D21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99021"/>
            <a:ext cx="5257800" cy="340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2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F4F5F-DFDA-DC98-E4EA-0D375455A6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AB61E63-F6B5-54FA-589F-503E81791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31" y="947556"/>
            <a:ext cx="9213338" cy="5910443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40247C0-A87B-8B61-C531-DE1E53532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482213"/>
              </p:ext>
            </p:extLst>
          </p:nvPr>
        </p:nvGraphicFramePr>
        <p:xfrm>
          <a:off x="3864476" y="952101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8028660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8961000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9234253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72635836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Truman Rd Crashes – Holmes to Hardesty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643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Killed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Injuries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 # of Crashes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610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755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438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4088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19E9-1DD2-BDF1-D692-B020F69F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Sustainable Places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7D29A-AC53-6184-134C-730121EEB4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u="sng" dirty="0"/>
              <a:t>Vision Statement</a:t>
            </a:r>
          </a:p>
          <a:p>
            <a:pPr marL="0" indent="0">
              <a:buNone/>
            </a:pPr>
            <a:r>
              <a:rPr lang="en-US" dirty="0"/>
              <a:t>Truman Road is a safe, accessible, comfortable, and welcoming complete street corridor that supports all modes of transportation and serves as a catalyst for economic and community development.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91480-8839-406B-2D12-F30CF6CE2FE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u="sng" dirty="0"/>
              <a:t>Plan Goals</a:t>
            </a:r>
          </a:p>
          <a:p>
            <a:pPr marL="0" indent="0">
              <a:buNone/>
            </a:pPr>
            <a:r>
              <a:rPr lang="en-US" b="1" dirty="0">
                <a:latin typeface="Calibri-Bold"/>
              </a:rPr>
              <a:t>Goal 3: </a:t>
            </a:r>
            <a:r>
              <a:rPr lang="en-US" dirty="0">
                <a:latin typeface="Calibri" panose="020F0502020204030204" pitchFamily="34" charset="0"/>
              </a:rPr>
              <a:t>Support economic development through high quality public infrastructure that stimulates new development and supports a vibrant and lively corridor for area residents, businesses, employees, and visitors.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D2DAA-3A44-0C14-321C-8AE5F8FF17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</p:spTree>
    <p:extLst>
      <p:ext uri="{BB962C8B-B14F-4D97-AF65-F5344CB8AC3E}">
        <p14:creationId xmlns:p14="http://schemas.microsoft.com/office/powerpoint/2010/main" val="1821577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92E1-AEFF-8470-4E20-580761D95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Plan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110E9-0CF4-A234-2C7C-58D6E75C26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Greater Downtown Area Plan (2019)</a:t>
            </a:r>
          </a:p>
          <a:p>
            <a:pPr lvl="1"/>
            <a:r>
              <a:rPr lang="en-US" dirty="0"/>
              <a:t>Road Diet on Truman Rd</a:t>
            </a:r>
          </a:p>
          <a:p>
            <a:pPr lvl="2"/>
            <a:r>
              <a:rPr lang="en-US" dirty="0"/>
              <a:t>Replace with bike facility/parking/ped facilities)</a:t>
            </a:r>
          </a:p>
          <a:p>
            <a:pPr lvl="1"/>
            <a:r>
              <a:rPr lang="en-US" dirty="0"/>
              <a:t>Improve Pedestrian Crossing on Truman Rd</a:t>
            </a:r>
          </a:p>
          <a:p>
            <a:pPr lvl="1"/>
            <a:r>
              <a:rPr lang="en-US" dirty="0"/>
              <a:t>Implement road diets and improve </a:t>
            </a:r>
            <a:r>
              <a:rPr lang="en-US" dirty="0" err="1"/>
              <a:t>bikeability</a:t>
            </a:r>
            <a:r>
              <a:rPr lang="en-US" dirty="0"/>
              <a:t> in conjunction with streetscape enhancements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40266-2AF1-3569-9CC3-D9923F5014E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/>
              <a:t>Truman Plaza Area Plan (2012)</a:t>
            </a:r>
          </a:p>
          <a:p>
            <a:pPr lvl="1"/>
            <a:r>
              <a:rPr lang="en-US" dirty="0"/>
              <a:t>Pursue traffic calming</a:t>
            </a:r>
          </a:p>
          <a:p>
            <a:r>
              <a:rPr lang="en-US" b="1" dirty="0"/>
              <a:t>Heart of the City Area Plan (2011)</a:t>
            </a:r>
          </a:p>
          <a:p>
            <a:pPr lvl="1"/>
            <a:r>
              <a:rPr lang="en-US" dirty="0"/>
              <a:t>Support transit and Multimodal transportation </a:t>
            </a:r>
          </a:p>
          <a:p>
            <a:pPr lvl="1"/>
            <a:r>
              <a:rPr lang="en-US" dirty="0"/>
              <a:t>Prioritize pedestrian improvements</a:t>
            </a:r>
          </a:p>
          <a:p>
            <a:pPr lvl="1"/>
            <a:r>
              <a:rPr lang="en-US" dirty="0"/>
              <a:t>Prioritize transit improvements</a:t>
            </a:r>
          </a:p>
          <a:p>
            <a:pPr lvl="1"/>
            <a:r>
              <a:rPr lang="en-US" dirty="0"/>
              <a:t>Truman as “image” street</a:t>
            </a:r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3F73F-5F1D-84BA-2078-EFA0F9D714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</p:spTree>
    <p:extLst>
      <p:ext uri="{BB962C8B-B14F-4D97-AF65-F5344CB8AC3E}">
        <p14:creationId xmlns:p14="http://schemas.microsoft.com/office/powerpoint/2010/main" val="1091590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A9EEE-3EE3-072A-9D9A-CE2F81933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84EAF-009A-918E-BBC2-44196FDB1F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C81653C-6E2F-2EF9-C997-B6039F0BCE8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2634" y="1089498"/>
          <a:ext cx="11546732" cy="52140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6078">
                  <a:extLst>
                    <a:ext uri="{9D8B030D-6E8A-4147-A177-3AD203B41FA5}">
                      <a16:colId xmlns:a16="http://schemas.microsoft.com/office/drawing/2014/main" val="2545879918"/>
                    </a:ext>
                  </a:extLst>
                </a:gridCol>
                <a:gridCol w="4283464">
                  <a:extLst>
                    <a:ext uri="{9D8B030D-6E8A-4147-A177-3AD203B41FA5}">
                      <a16:colId xmlns:a16="http://schemas.microsoft.com/office/drawing/2014/main" val="1725506605"/>
                    </a:ext>
                  </a:extLst>
                </a:gridCol>
                <a:gridCol w="4197510">
                  <a:extLst>
                    <a:ext uri="{9D8B030D-6E8A-4147-A177-3AD203B41FA5}">
                      <a16:colId xmlns:a16="http://schemas.microsoft.com/office/drawing/2014/main" val="3974897546"/>
                    </a:ext>
                  </a:extLst>
                </a:gridCol>
                <a:gridCol w="1919680">
                  <a:extLst>
                    <a:ext uri="{9D8B030D-6E8A-4147-A177-3AD203B41FA5}">
                      <a16:colId xmlns:a16="http://schemas.microsoft.com/office/drawing/2014/main" val="1944432355"/>
                    </a:ext>
                  </a:extLst>
                </a:gridCol>
              </a:tblGrid>
              <a:tr h="1347238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Truman Road Engagement Log - from 2017-2022</a:t>
                      </a:r>
                    </a:p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</a:p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1033198471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Location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Address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2395642682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10/5/2017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Stakeholder Meeting - Manual Career &amp; Technical Center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Manual Career &amp; Technical Center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1215 E Truman 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493479011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10/5/2017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Stakeholder Meeting - Walker Uniform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Phone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2601 E Truman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2164602126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10/6/2017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Stakeholder Meeting - Missouri Sewing Machine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1011 E Truman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1011 E Truman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1740744327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10/6/2017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Stakeholder Meeting - Commuter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Truman 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Ivanhoe Neighborhood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3322294361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10/10/2017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Stakeholder Meeting - OK Furniture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OK Furniture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2522 E Truman 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1762839209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10/10/2017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Stakeholder Meeting - U.S. Post Office - James Crews Location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U.S. Post Office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2201 E Truman 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2922133744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10/10/2017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Stakeholder Meeting - C&amp;S Wood Shop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C&amp;S Wood shop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2101 E Truman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3410852482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10/10/2017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Stakeholder Meeting - Guadalupe Ceters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Guadalupe Centers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5125 E Truman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1466256017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10/11/2017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PSP Advisory Committee #1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3904039152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10/16/2017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Stakeholder Meeting - 23rd St PAC Neighborhood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Providence Church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1925 Hardesty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1049339329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11/8/2017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PSP Community Meeting #1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Manual Career &amp; Technical Center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1215 E Truman 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3039774512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12/18/2017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PSP Advisory Committee #2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Virtual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4088101935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3/21/2018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PSP Community Meeting #2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Gregg Klice Community Center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1600 John Buck O'Neil Way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2402201708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3/22/2018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PSP Advisory Committee Meeting #3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Gregg Klice Community Center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1600 John Buck O'Neil Way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1182796156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4/4/2022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Notification Mailer sent out to businesses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all 200 addresses along Truman Rd from Holmes to Hardesty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703924642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4/11/2022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Virtual Public Meeting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Microsoft Teams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1919217221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4/12/2022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Virtual Public Meeting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Microsoft Teams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260934169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4/20/2022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TI&amp;O City Council Committee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Council Chambers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3948428610"/>
                  </a:ext>
                </a:extLst>
              </a:tr>
              <a:tr h="193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12/15/2022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Truman Rd CID meeting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Kenton Brothers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3401 E Truman Rd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01" marR="5501" marT="5501" marB="0" anchor="b"/>
                </a:tc>
                <a:extLst>
                  <a:ext uri="{0D108BD9-81ED-4DB2-BD59-A6C34878D82A}">
                    <a16:rowId xmlns:a16="http://schemas.microsoft.com/office/drawing/2014/main" val="2535222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867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BC617E-807D-798D-0CC8-0994A16E7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b="1" dirty="0">
                <a:solidFill>
                  <a:srgbClr val="40C0C0"/>
                </a:solidFill>
              </a:rPr>
              <a:t>Public Notice Mailer</a:t>
            </a:r>
          </a:p>
          <a:p>
            <a:pPr lvl="1"/>
            <a:r>
              <a:rPr lang="en-US" dirty="0"/>
              <a:t>Sent to properties along Truman Rd</a:t>
            </a:r>
          </a:p>
          <a:p>
            <a:pPr lvl="1"/>
            <a:r>
              <a:rPr lang="en-US" dirty="0"/>
              <a:t>200 properties</a:t>
            </a:r>
          </a:p>
          <a:p>
            <a:pPr lvl="1"/>
            <a:r>
              <a:rPr lang="en-US" dirty="0"/>
              <a:t>Mailed out on 4-4-2022 </a:t>
            </a:r>
          </a:p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40C0C0"/>
                </a:solidFill>
              </a:rPr>
              <a:t>Public Meetings</a:t>
            </a:r>
          </a:p>
          <a:p>
            <a:pPr lvl="1"/>
            <a:r>
              <a:rPr lang="en-US" dirty="0"/>
              <a:t>4-11-2022 6 pm – 7 pm	Virtual Public Meeting</a:t>
            </a:r>
          </a:p>
          <a:p>
            <a:pPr lvl="1"/>
            <a:r>
              <a:rPr lang="en-US" dirty="0"/>
              <a:t>4-12-2022 12 pm - 1 pm	Virtual Public Meeting</a:t>
            </a:r>
          </a:p>
          <a:p>
            <a:pPr>
              <a:lnSpc>
                <a:spcPct val="100000"/>
              </a:lnSpc>
            </a:pPr>
            <a:r>
              <a:rPr lang="en-US" sz="2600" b="1" dirty="0">
                <a:solidFill>
                  <a:srgbClr val="40C0C0"/>
                </a:solidFill>
              </a:rPr>
              <a:t>City Council Approval</a:t>
            </a:r>
          </a:p>
          <a:p>
            <a:pPr lvl="1"/>
            <a:r>
              <a:rPr lang="en-US" dirty="0"/>
              <a:t>PBL Year 1 &amp; 5-Year networks approved by City Council (4/20/22)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04A0595-F717-ED45-D3F5-DE0BF2A823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Public Works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9D3061-6BB9-5CFE-0B5D-A489FC7A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184109"/>
            <a:ext cx="10991850" cy="1325563"/>
          </a:xfrm>
        </p:spPr>
        <p:txBody>
          <a:bodyPr/>
          <a:lstStyle/>
          <a:p>
            <a:r>
              <a:rPr lang="en-US" dirty="0"/>
              <a:t>2022 PBL Engagement</a:t>
            </a:r>
          </a:p>
        </p:txBody>
      </p:sp>
    </p:spTree>
    <p:extLst>
      <p:ext uri="{BB962C8B-B14F-4D97-AF65-F5344CB8AC3E}">
        <p14:creationId xmlns:p14="http://schemas.microsoft.com/office/powerpoint/2010/main" val="985150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rgbClr val="1D252C"/>
      </a:dk1>
      <a:lt1>
        <a:srgbClr val="1D252C"/>
      </a:lt1>
      <a:dk2>
        <a:srgbClr val="40C0C0"/>
      </a:dk2>
      <a:lt2>
        <a:srgbClr val="8CD9D9"/>
      </a:lt2>
      <a:accent1>
        <a:srgbClr val="40C0C0"/>
      </a:accent1>
      <a:accent2>
        <a:srgbClr val="93D500"/>
      </a:accent2>
      <a:accent3>
        <a:srgbClr val="CDDB00"/>
      </a:accent3>
      <a:accent4>
        <a:srgbClr val="FFCD00"/>
      </a:accent4>
      <a:accent5>
        <a:srgbClr val="FF8300"/>
      </a:accent5>
      <a:accent6>
        <a:srgbClr val="D23F1E"/>
      </a:accent6>
      <a:hlink>
        <a:srgbClr val="C1C5C8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10227</TotalTime>
  <Words>841</Words>
  <Application>Microsoft Office PowerPoint</Application>
  <PresentationFormat>Widescreen</PresentationFormat>
  <Paragraphs>227</Paragraphs>
  <Slides>27</Slides>
  <Notes>4</Notes>
  <HiddenSlides>10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-apple-system</vt:lpstr>
      <vt:lpstr>Arial</vt:lpstr>
      <vt:lpstr>Calibri</vt:lpstr>
      <vt:lpstr>Calibri-Bold</vt:lpstr>
      <vt:lpstr>Museo Slab 500</vt:lpstr>
      <vt:lpstr>Setimo</vt:lpstr>
      <vt:lpstr>Office Theme</vt:lpstr>
      <vt:lpstr>PowerPoint Presentation</vt:lpstr>
      <vt:lpstr>Truman Road Complete Streets</vt:lpstr>
      <vt:lpstr>Agenda</vt:lpstr>
      <vt:lpstr>Project Background</vt:lpstr>
      <vt:lpstr>PowerPoint Presentation</vt:lpstr>
      <vt:lpstr>Planning Sustainable Places</vt:lpstr>
      <vt:lpstr>Other Plan Recommendations</vt:lpstr>
      <vt:lpstr>PowerPoint Presentation</vt:lpstr>
      <vt:lpstr>2022 PBL Engagement</vt:lpstr>
      <vt:lpstr>PowerPoint Presentation</vt:lpstr>
      <vt:lpstr>Cost</vt:lpstr>
      <vt:lpstr>Cost</vt:lpstr>
      <vt:lpstr>PowerPoint Presentation</vt:lpstr>
      <vt:lpstr>Categories of Issues Raised at 1/6 Meeting</vt:lpstr>
      <vt:lpstr>Solution: Mobility Lane</vt:lpstr>
      <vt:lpstr>Questions and Comments</vt:lpstr>
      <vt:lpstr>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Gonzalez</dc:creator>
  <cp:lastModifiedBy>Waters, Bailey</cp:lastModifiedBy>
  <cp:revision>109</cp:revision>
  <dcterms:created xsi:type="dcterms:W3CDTF">2022-04-28T18:41:03Z</dcterms:created>
  <dcterms:modified xsi:type="dcterms:W3CDTF">2023-03-08T21:34:09Z</dcterms:modified>
</cp:coreProperties>
</file>