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9.xml" ContentType="application/vnd.openxmlformats-officedocument.presentationml.slide+xml"/>
  <Override PartName="/ppt/diagrams/data2.xml" ContentType="application/vnd.openxmlformats-officedocument.drawingml.diagramData+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charts/chart2.xml" ContentType="application/vnd.openxmlformats-officedocument.drawingml.chart+xml"/>
  <Override PartName="/ppt/charts/colors2.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style2.xml" ContentType="application/vnd.ms-office.chartstyle+xml"/>
  <Override PartName="/ppt/theme/theme1.xml" ContentType="application/vnd.openxmlformats-officedocument.them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4"/>
  </p:sldMasterIdLst>
  <p:notesMasterIdLst>
    <p:notesMasterId r:id="rId24"/>
  </p:notesMasterIdLst>
  <p:sldIdLst>
    <p:sldId id="256" r:id="rId5"/>
    <p:sldId id="281" r:id="rId6"/>
    <p:sldId id="261" r:id="rId7"/>
    <p:sldId id="282" r:id="rId8"/>
    <p:sldId id="283" r:id="rId9"/>
    <p:sldId id="284" r:id="rId10"/>
    <p:sldId id="260" r:id="rId11"/>
    <p:sldId id="278" r:id="rId12"/>
    <p:sldId id="280" r:id="rId13"/>
    <p:sldId id="263" r:id="rId14"/>
    <p:sldId id="267" r:id="rId15"/>
    <p:sldId id="271" r:id="rId16"/>
    <p:sldId id="277" r:id="rId17"/>
    <p:sldId id="273" r:id="rId18"/>
    <p:sldId id="272" r:id="rId19"/>
    <p:sldId id="274" r:id="rId20"/>
    <p:sldId id="268" r:id="rId21"/>
    <p:sldId id="279" r:id="rId22"/>
    <p:sldId id="265"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kcmogis\fn\Commissioner\TAXES\Earnings%20Tax\ETAX%20election%202021\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cmogis\fn\Commissioner\TAXES\Earnings%20Tax\ETAX%20election%202021\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ruck31\AppData\Local\Microsoft\Windows\INetCache\Content.Outlook\CKNNKTQ6\Earnings%20Tax%20Growth%20Cha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Earnings Tax</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59-4DC2-AE30-9F1DC4EB3446}"/>
              </c:ext>
            </c:extLst>
          </c:dPt>
          <c:dPt>
            <c:idx val="1"/>
            <c:bubble3D val="0"/>
            <c:explosion val="13"/>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F59-4DC2-AE30-9F1DC4EB344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Residents</c:v>
                </c:pt>
                <c:pt idx="1">
                  <c:v>Non-Residents</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1F59-4DC2-AE30-9F1DC4EB344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796724328901163"/>
          <c:y val="0.49716112527236894"/>
          <c:w val="0.24146923884205981"/>
          <c:h val="0.132912046561827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Sheet1!$B$28</c:f>
              <c:strCache>
                <c:ptCount val="1"/>
                <c:pt idx="0">
                  <c:v>Earnings Tax</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8AF-49A3-BB72-7D022E2840A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8AF-49A3-BB72-7D022E2840A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Sheet1!$A$29:$A$30</c:f>
              <c:strCache>
                <c:ptCount val="2"/>
                <c:pt idx="0">
                  <c:v>Individuals</c:v>
                </c:pt>
                <c:pt idx="1">
                  <c:v>Businesses</c:v>
                </c:pt>
              </c:strCache>
            </c:strRef>
          </c:cat>
          <c:val>
            <c:numRef>
              <c:f>Sheet1!$B$29:$B$30</c:f>
              <c:numCache>
                <c:formatCode>0%</c:formatCode>
                <c:ptCount val="2"/>
                <c:pt idx="0">
                  <c:v>0.81512745971892975</c:v>
                </c:pt>
                <c:pt idx="1">
                  <c:v>0.18487254028107028</c:v>
                </c:pt>
              </c:numCache>
            </c:numRef>
          </c:val>
          <c:extLst>
            <c:ext xmlns:c16="http://schemas.microsoft.com/office/drawing/2014/chart" uri="{C3380CC4-5D6E-409C-BE32-E72D297353CC}">
              <c16:uniqueId val="{00000004-A8AF-49A3-BB72-7D022E2840A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88412444391739"/>
          <c:y val="0.49716112527236894"/>
          <c:w val="0.18288843874601318"/>
          <c:h val="0.132912046561827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Withholding</c:v>
                </c:pt>
              </c:strCache>
            </c:strRef>
          </c:tx>
          <c:invertIfNegative val="0"/>
          <c:cat>
            <c:strRef>
              <c:f>Sheet1!$A$3:$A$12</c:f>
              <c:strCache>
                <c:ptCount val="10"/>
                <c:pt idx="0">
                  <c:v>FY2011</c:v>
                </c:pt>
                <c:pt idx="1">
                  <c:v>FY2012</c:v>
                </c:pt>
                <c:pt idx="2">
                  <c:v>FY2013</c:v>
                </c:pt>
                <c:pt idx="3">
                  <c:v>FY2014</c:v>
                </c:pt>
                <c:pt idx="4">
                  <c:v>FY2015</c:v>
                </c:pt>
                <c:pt idx="5">
                  <c:v>FY2016</c:v>
                </c:pt>
                <c:pt idx="6">
                  <c:v>FY2017</c:v>
                </c:pt>
                <c:pt idx="7">
                  <c:v>FY2018</c:v>
                </c:pt>
                <c:pt idx="8">
                  <c:v>FY2019</c:v>
                </c:pt>
                <c:pt idx="9">
                  <c:v>FY2020</c:v>
                </c:pt>
              </c:strCache>
            </c:strRef>
          </c:cat>
          <c:val>
            <c:numRef>
              <c:f>Sheet1!$B$3:$B$12</c:f>
              <c:numCache>
                <c:formatCode>_(* #,##0_);_(* \(#,##0\);_(* "-"??_);_(@_)</c:formatCode>
                <c:ptCount val="10"/>
                <c:pt idx="0">
                  <c:v>156831247</c:v>
                </c:pt>
                <c:pt idx="1">
                  <c:v>158372301.81999999</c:v>
                </c:pt>
                <c:pt idx="2">
                  <c:v>165807042.29000002</c:v>
                </c:pt>
                <c:pt idx="3">
                  <c:v>171810779.35000002</c:v>
                </c:pt>
                <c:pt idx="4">
                  <c:v>177635489.27399999</c:v>
                </c:pt>
                <c:pt idx="5">
                  <c:v>181040952.84999999</c:v>
                </c:pt>
                <c:pt idx="6">
                  <c:v>200379023.03</c:v>
                </c:pt>
                <c:pt idx="7">
                  <c:v>206735482.41000003</c:v>
                </c:pt>
                <c:pt idx="8">
                  <c:v>213407416.26999998</c:v>
                </c:pt>
                <c:pt idx="9">
                  <c:v>224375040.91000003</c:v>
                </c:pt>
              </c:numCache>
            </c:numRef>
          </c:val>
          <c:extLst>
            <c:ext xmlns:c16="http://schemas.microsoft.com/office/drawing/2014/chart" uri="{C3380CC4-5D6E-409C-BE32-E72D297353CC}">
              <c16:uniqueId val="{00000000-6239-4C7D-96ED-8E773D411054}"/>
            </c:ext>
          </c:extLst>
        </c:ser>
        <c:ser>
          <c:idx val="1"/>
          <c:order val="1"/>
          <c:tx>
            <c:strRef>
              <c:f>Sheet1!$C$2</c:f>
              <c:strCache>
                <c:ptCount val="1"/>
                <c:pt idx="0">
                  <c:v>Profits</c:v>
                </c:pt>
              </c:strCache>
            </c:strRef>
          </c:tx>
          <c:invertIfNegative val="0"/>
          <c:cat>
            <c:strRef>
              <c:f>Sheet1!$A$3:$A$12</c:f>
              <c:strCache>
                <c:ptCount val="10"/>
                <c:pt idx="0">
                  <c:v>FY2011</c:v>
                </c:pt>
                <c:pt idx="1">
                  <c:v>FY2012</c:v>
                </c:pt>
                <c:pt idx="2">
                  <c:v>FY2013</c:v>
                </c:pt>
                <c:pt idx="3">
                  <c:v>FY2014</c:v>
                </c:pt>
                <c:pt idx="4">
                  <c:v>FY2015</c:v>
                </c:pt>
                <c:pt idx="5">
                  <c:v>FY2016</c:v>
                </c:pt>
                <c:pt idx="6">
                  <c:v>FY2017</c:v>
                </c:pt>
                <c:pt idx="7">
                  <c:v>FY2018</c:v>
                </c:pt>
                <c:pt idx="8">
                  <c:v>FY2019</c:v>
                </c:pt>
                <c:pt idx="9">
                  <c:v>FY2020</c:v>
                </c:pt>
              </c:strCache>
            </c:strRef>
          </c:cat>
          <c:val>
            <c:numRef>
              <c:f>Sheet1!$C$3:$C$12</c:f>
              <c:numCache>
                <c:formatCode>_(* #,##0_);_(* \(#,##0\);_(* "-"??_);_(@_)</c:formatCode>
                <c:ptCount val="10"/>
                <c:pt idx="0">
                  <c:v>30135206</c:v>
                </c:pt>
                <c:pt idx="1">
                  <c:v>40837347.170000002</c:v>
                </c:pt>
                <c:pt idx="2">
                  <c:v>39413496.479999997</c:v>
                </c:pt>
                <c:pt idx="3">
                  <c:v>44102182.200000003</c:v>
                </c:pt>
                <c:pt idx="4">
                  <c:v>45137089.890000001</c:v>
                </c:pt>
                <c:pt idx="5">
                  <c:v>42736724.689999998</c:v>
                </c:pt>
                <c:pt idx="6">
                  <c:v>43050465.640000001</c:v>
                </c:pt>
                <c:pt idx="7">
                  <c:v>45364988.460000001</c:v>
                </c:pt>
                <c:pt idx="8">
                  <c:v>52648584.259999998</c:v>
                </c:pt>
                <c:pt idx="9">
                  <c:v>29823229.020000003</c:v>
                </c:pt>
              </c:numCache>
            </c:numRef>
          </c:val>
          <c:extLst>
            <c:ext xmlns:c16="http://schemas.microsoft.com/office/drawing/2014/chart" uri="{C3380CC4-5D6E-409C-BE32-E72D297353CC}">
              <c16:uniqueId val="{00000001-6239-4C7D-96ED-8E773D411054}"/>
            </c:ext>
          </c:extLst>
        </c:ser>
        <c:ser>
          <c:idx val="2"/>
          <c:order val="2"/>
          <c:tx>
            <c:strRef>
              <c:f>Sheet1!$D$2</c:f>
              <c:strCache>
                <c:ptCount val="1"/>
                <c:pt idx="0">
                  <c:v>Wage</c:v>
                </c:pt>
              </c:strCache>
            </c:strRef>
          </c:tx>
          <c:invertIfNegative val="0"/>
          <c:cat>
            <c:strRef>
              <c:f>Sheet1!$A$3:$A$12</c:f>
              <c:strCache>
                <c:ptCount val="10"/>
                <c:pt idx="0">
                  <c:v>FY2011</c:v>
                </c:pt>
                <c:pt idx="1">
                  <c:v>FY2012</c:v>
                </c:pt>
                <c:pt idx="2">
                  <c:v>FY2013</c:v>
                </c:pt>
                <c:pt idx="3">
                  <c:v>FY2014</c:v>
                </c:pt>
                <c:pt idx="4">
                  <c:v>FY2015</c:v>
                </c:pt>
                <c:pt idx="5">
                  <c:v>FY2016</c:v>
                </c:pt>
                <c:pt idx="6">
                  <c:v>FY2017</c:v>
                </c:pt>
                <c:pt idx="7">
                  <c:v>FY2018</c:v>
                </c:pt>
                <c:pt idx="8">
                  <c:v>FY2019</c:v>
                </c:pt>
                <c:pt idx="9">
                  <c:v>FY2020</c:v>
                </c:pt>
              </c:strCache>
            </c:strRef>
          </c:cat>
          <c:val>
            <c:numRef>
              <c:f>Sheet1!$D$3:$D$12</c:f>
              <c:numCache>
                <c:formatCode>_(* #,##0_);_(* \(#,##0\);_(* "-"??_);_(@_)</c:formatCode>
                <c:ptCount val="10"/>
                <c:pt idx="0">
                  <c:v>8763935</c:v>
                </c:pt>
                <c:pt idx="1">
                  <c:v>8122631.6899999995</c:v>
                </c:pt>
                <c:pt idx="2">
                  <c:v>7971249.4699999997</c:v>
                </c:pt>
                <c:pt idx="3">
                  <c:v>8729348.9800000004</c:v>
                </c:pt>
                <c:pt idx="4">
                  <c:v>12261556.189999999</c:v>
                </c:pt>
                <c:pt idx="5">
                  <c:v>11373582.92</c:v>
                </c:pt>
                <c:pt idx="6">
                  <c:v>12446827.25</c:v>
                </c:pt>
                <c:pt idx="7">
                  <c:v>15263830.720000003</c:v>
                </c:pt>
                <c:pt idx="8">
                  <c:v>18727257.949999999</c:v>
                </c:pt>
                <c:pt idx="9">
                  <c:v>15621912.200000003</c:v>
                </c:pt>
              </c:numCache>
            </c:numRef>
          </c:val>
          <c:extLst>
            <c:ext xmlns:c16="http://schemas.microsoft.com/office/drawing/2014/chart" uri="{C3380CC4-5D6E-409C-BE32-E72D297353CC}">
              <c16:uniqueId val="{00000002-6239-4C7D-96ED-8E773D411054}"/>
            </c:ext>
          </c:extLst>
        </c:ser>
        <c:dLbls>
          <c:showLegendKey val="0"/>
          <c:showVal val="0"/>
          <c:showCatName val="0"/>
          <c:showSerName val="0"/>
          <c:showPercent val="0"/>
          <c:showBubbleSize val="0"/>
        </c:dLbls>
        <c:gapWidth val="150"/>
        <c:overlap val="100"/>
        <c:axId val="503493608"/>
        <c:axId val="1"/>
      </c:barChart>
      <c:catAx>
        <c:axId val="503493608"/>
        <c:scaling>
          <c:orientation val="minMax"/>
        </c:scaling>
        <c:delete val="0"/>
        <c:axPos val="b"/>
        <c:numFmt formatCode="General" sourceLinked="1"/>
        <c:majorTickMark val="none"/>
        <c:minorTickMark val="none"/>
        <c:tickLblPos val="nextTo"/>
        <c:txPr>
          <a:bodyPr rot="-27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numFmt formatCode="&quot;$&quot;#,##0" sourceLinked="0"/>
        <c:majorTickMark val="none"/>
        <c:minorTickMark val="none"/>
        <c:tickLblPos val="nextTo"/>
        <c:txPr>
          <a:bodyPr rot="-60000000" vert="horz"/>
          <a:lstStyle/>
          <a:p>
            <a:pPr>
              <a:defRPr/>
            </a:pPr>
            <a:endParaRPr lang="en-US"/>
          </a:p>
        </c:txPr>
        <c:crossAx val="503493608"/>
        <c:crosses val="autoZero"/>
        <c:crossBetween val="between"/>
      </c:valAx>
    </c:plotArea>
    <c:legend>
      <c:legendPos val="r"/>
      <c:layout>
        <c:manualLayout>
          <c:xMode val="edge"/>
          <c:yMode val="edge"/>
          <c:x val="0.82552606122385297"/>
          <c:y val="0.29487229716718866"/>
          <c:w val="0.14937481726435931"/>
          <c:h val="0.4537044060860333"/>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A671C-8098-4B26-A96E-39F7B7159BE0}"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C745572-43FD-4519-9B8F-E8F41D2B3D40}">
      <dgm:prSet/>
      <dgm:spPr/>
      <dgm:t>
        <a:bodyPr/>
        <a:lstStyle/>
        <a:p>
          <a:r>
            <a:rPr lang="en-US"/>
            <a:t>One percent (1%) tax on the earnings of individuals and businesses</a:t>
          </a:r>
        </a:p>
      </dgm:t>
    </dgm:pt>
    <dgm:pt modelId="{5C2C1DF6-7BFB-4FA4-BE4C-48E2DD57B088}" type="parTrans" cxnId="{FB3DE22E-DDAB-4BC3-897A-8EE0456D38D8}">
      <dgm:prSet/>
      <dgm:spPr/>
      <dgm:t>
        <a:bodyPr/>
        <a:lstStyle/>
        <a:p>
          <a:endParaRPr lang="en-US"/>
        </a:p>
      </dgm:t>
    </dgm:pt>
    <dgm:pt modelId="{1FE8DD5F-E3AE-4C02-B592-498705B0EF05}" type="sibTrans" cxnId="{FB3DE22E-DDAB-4BC3-897A-8EE0456D38D8}">
      <dgm:prSet/>
      <dgm:spPr/>
      <dgm:t>
        <a:bodyPr/>
        <a:lstStyle/>
        <a:p>
          <a:endParaRPr lang="en-US"/>
        </a:p>
      </dgm:t>
    </dgm:pt>
    <dgm:pt modelId="{699B2C1D-7F06-4772-A35D-85A8D873EB7C}">
      <dgm:prSet/>
      <dgm:spPr/>
      <dgm:t>
        <a:bodyPr/>
        <a:lstStyle/>
        <a:p>
          <a:r>
            <a:rPr lang="en-US" dirty="0"/>
            <a:t>Applies to:</a:t>
          </a:r>
        </a:p>
      </dgm:t>
    </dgm:pt>
    <dgm:pt modelId="{384AE707-2BA5-455F-A67B-4E3A4FD1E4B5}" type="parTrans" cxnId="{102FAC1B-8FB1-4B77-A4C9-311A818AA367}">
      <dgm:prSet/>
      <dgm:spPr/>
      <dgm:t>
        <a:bodyPr/>
        <a:lstStyle/>
        <a:p>
          <a:endParaRPr lang="en-US"/>
        </a:p>
      </dgm:t>
    </dgm:pt>
    <dgm:pt modelId="{06FB5BAC-C70F-4154-B3DE-BDBCC4FB5D81}" type="sibTrans" cxnId="{102FAC1B-8FB1-4B77-A4C9-311A818AA367}">
      <dgm:prSet/>
      <dgm:spPr/>
      <dgm:t>
        <a:bodyPr/>
        <a:lstStyle/>
        <a:p>
          <a:endParaRPr lang="en-US"/>
        </a:p>
      </dgm:t>
    </dgm:pt>
    <dgm:pt modelId="{8F0FA783-0D10-4EC0-B02E-ACCFAE3134E6}">
      <dgm:prSet/>
      <dgm:spPr/>
      <dgm:t>
        <a:bodyPr/>
        <a:lstStyle/>
        <a:p>
          <a:r>
            <a:rPr lang="en-US"/>
            <a:t>All City residents regardless of where they work</a:t>
          </a:r>
        </a:p>
      </dgm:t>
    </dgm:pt>
    <dgm:pt modelId="{785C424A-871C-4730-AC42-4BF2A644A49B}" type="parTrans" cxnId="{5735C343-085B-40B3-87E2-4DDCAF6B447C}">
      <dgm:prSet/>
      <dgm:spPr/>
      <dgm:t>
        <a:bodyPr/>
        <a:lstStyle/>
        <a:p>
          <a:endParaRPr lang="en-US"/>
        </a:p>
      </dgm:t>
    </dgm:pt>
    <dgm:pt modelId="{C6AB8651-E131-44AE-9703-A84906E522A6}" type="sibTrans" cxnId="{5735C343-085B-40B3-87E2-4DDCAF6B447C}">
      <dgm:prSet/>
      <dgm:spPr/>
      <dgm:t>
        <a:bodyPr/>
        <a:lstStyle/>
        <a:p>
          <a:endParaRPr lang="en-US"/>
        </a:p>
      </dgm:t>
    </dgm:pt>
    <dgm:pt modelId="{F44C48B4-D34F-48AF-94A3-0BB8E7F4C1DC}">
      <dgm:prSet/>
      <dgm:spPr/>
      <dgm:t>
        <a:bodyPr/>
        <a:lstStyle/>
        <a:p>
          <a:r>
            <a:rPr lang="en-US"/>
            <a:t>Nonresidents working within the City limits</a:t>
          </a:r>
        </a:p>
      </dgm:t>
    </dgm:pt>
    <dgm:pt modelId="{B5135E43-F9F3-4785-8BCD-14F99016D947}" type="parTrans" cxnId="{1EEDE63F-6044-456D-A2EC-4CD4B7610E64}">
      <dgm:prSet/>
      <dgm:spPr/>
      <dgm:t>
        <a:bodyPr/>
        <a:lstStyle/>
        <a:p>
          <a:endParaRPr lang="en-US"/>
        </a:p>
      </dgm:t>
    </dgm:pt>
    <dgm:pt modelId="{99684100-5CFD-4B68-A67C-F2A30D9A6B08}" type="sibTrans" cxnId="{1EEDE63F-6044-456D-A2EC-4CD4B7610E64}">
      <dgm:prSet/>
      <dgm:spPr/>
      <dgm:t>
        <a:bodyPr/>
        <a:lstStyle/>
        <a:p>
          <a:endParaRPr lang="en-US"/>
        </a:p>
      </dgm:t>
    </dgm:pt>
    <dgm:pt modelId="{0FDD7F59-D1CE-4CC9-AF13-AD06447D3A0E}">
      <dgm:prSet/>
      <dgm:spPr/>
      <dgm:t>
        <a:bodyPr/>
        <a:lstStyle/>
        <a:p>
          <a:r>
            <a:rPr lang="en-US" dirty="0"/>
            <a:t>Businesses located in Kansas City or doing business in Kansas City</a:t>
          </a:r>
        </a:p>
      </dgm:t>
    </dgm:pt>
    <dgm:pt modelId="{50D0536B-BB83-4173-A724-B5BCD2AB563C}" type="parTrans" cxnId="{A609291A-53F4-4C56-B387-125719ABD247}">
      <dgm:prSet/>
      <dgm:spPr/>
      <dgm:t>
        <a:bodyPr/>
        <a:lstStyle/>
        <a:p>
          <a:endParaRPr lang="en-US"/>
        </a:p>
      </dgm:t>
    </dgm:pt>
    <dgm:pt modelId="{D6608354-678F-4762-B171-AA90AA52A08F}" type="sibTrans" cxnId="{A609291A-53F4-4C56-B387-125719ABD247}">
      <dgm:prSet/>
      <dgm:spPr/>
      <dgm:t>
        <a:bodyPr/>
        <a:lstStyle/>
        <a:p>
          <a:endParaRPr lang="en-US"/>
        </a:p>
      </dgm:t>
    </dgm:pt>
    <dgm:pt modelId="{3832EE93-5243-49DC-B151-2DE1E304E5B1}">
      <dgm:prSet/>
      <dgm:spPr/>
      <dgm:t>
        <a:bodyPr/>
        <a:lstStyle/>
        <a:p>
          <a:r>
            <a:rPr lang="en-US"/>
            <a:t>Three components</a:t>
          </a:r>
        </a:p>
      </dgm:t>
    </dgm:pt>
    <dgm:pt modelId="{EABD9D0D-FC78-443D-8A54-894DC8003AE8}" type="parTrans" cxnId="{3ACDB466-6087-4E50-843B-940B2871C848}">
      <dgm:prSet/>
      <dgm:spPr/>
      <dgm:t>
        <a:bodyPr/>
        <a:lstStyle/>
        <a:p>
          <a:endParaRPr lang="en-US"/>
        </a:p>
      </dgm:t>
    </dgm:pt>
    <dgm:pt modelId="{5ACA7581-1E20-4239-9CAA-23D7CCAF5DA7}" type="sibTrans" cxnId="{3ACDB466-6087-4E50-843B-940B2871C848}">
      <dgm:prSet/>
      <dgm:spPr/>
      <dgm:t>
        <a:bodyPr/>
        <a:lstStyle/>
        <a:p>
          <a:endParaRPr lang="en-US"/>
        </a:p>
      </dgm:t>
    </dgm:pt>
    <dgm:pt modelId="{4F24436F-1511-4F84-96BA-FB1EF1627001}">
      <dgm:prSet/>
      <dgm:spPr/>
      <dgm:t>
        <a:bodyPr/>
        <a:lstStyle/>
        <a:p>
          <a:r>
            <a:rPr lang="en-US"/>
            <a:t>Withholding</a:t>
          </a:r>
        </a:p>
      </dgm:t>
    </dgm:pt>
    <dgm:pt modelId="{20E5BBE8-DD6D-433B-B1A8-89374903991C}" type="parTrans" cxnId="{17D4734D-3DFA-4E4A-A3A5-BA23E60B9809}">
      <dgm:prSet/>
      <dgm:spPr/>
      <dgm:t>
        <a:bodyPr/>
        <a:lstStyle/>
        <a:p>
          <a:endParaRPr lang="en-US"/>
        </a:p>
      </dgm:t>
    </dgm:pt>
    <dgm:pt modelId="{5A50BE01-937F-48C8-BD77-95EB88D72B34}" type="sibTrans" cxnId="{17D4734D-3DFA-4E4A-A3A5-BA23E60B9809}">
      <dgm:prSet/>
      <dgm:spPr/>
      <dgm:t>
        <a:bodyPr/>
        <a:lstStyle/>
        <a:p>
          <a:endParaRPr lang="en-US"/>
        </a:p>
      </dgm:t>
    </dgm:pt>
    <dgm:pt modelId="{09BFD89A-83B4-43DC-8302-95DD7F4AB3C3}">
      <dgm:prSet/>
      <dgm:spPr/>
      <dgm:t>
        <a:bodyPr/>
        <a:lstStyle/>
        <a:p>
          <a:r>
            <a:rPr lang="en-US"/>
            <a:t>Wage Earner</a:t>
          </a:r>
        </a:p>
      </dgm:t>
    </dgm:pt>
    <dgm:pt modelId="{D70008D8-B718-4D43-889A-F437EBDCE0E7}" type="parTrans" cxnId="{67B9B58D-5EF8-46C5-9E91-81284247E604}">
      <dgm:prSet/>
      <dgm:spPr/>
      <dgm:t>
        <a:bodyPr/>
        <a:lstStyle/>
        <a:p>
          <a:endParaRPr lang="en-US"/>
        </a:p>
      </dgm:t>
    </dgm:pt>
    <dgm:pt modelId="{A581725E-3AA2-4DB8-A4D3-02ED7E8AE4F1}" type="sibTrans" cxnId="{67B9B58D-5EF8-46C5-9E91-81284247E604}">
      <dgm:prSet/>
      <dgm:spPr/>
      <dgm:t>
        <a:bodyPr/>
        <a:lstStyle/>
        <a:p>
          <a:endParaRPr lang="en-US"/>
        </a:p>
      </dgm:t>
    </dgm:pt>
    <dgm:pt modelId="{737D178E-1920-4E25-96E6-0C9FFF4570C4}">
      <dgm:prSet/>
      <dgm:spPr/>
      <dgm:t>
        <a:bodyPr/>
        <a:lstStyle/>
        <a:p>
          <a:r>
            <a:rPr lang="en-US"/>
            <a:t>Profits</a:t>
          </a:r>
        </a:p>
      </dgm:t>
    </dgm:pt>
    <dgm:pt modelId="{063D31A6-B419-49A3-B82C-DE78E72CDBC3}" type="parTrans" cxnId="{13513B8C-CFEF-4F27-B1A0-9FCCD0AC1536}">
      <dgm:prSet/>
      <dgm:spPr/>
      <dgm:t>
        <a:bodyPr/>
        <a:lstStyle/>
        <a:p>
          <a:endParaRPr lang="en-US"/>
        </a:p>
      </dgm:t>
    </dgm:pt>
    <dgm:pt modelId="{E4BFE52F-3A3F-424B-8C54-2909CA5AEF6E}" type="sibTrans" cxnId="{13513B8C-CFEF-4F27-B1A0-9FCCD0AC1536}">
      <dgm:prSet/>
      <dgm:spPr/>
      <dgm:t>
        <a:bodyPr/>
        <a:lstStyle/>
        <a:p>
          <a:endParaRPr lang="en-US"/>
        </a:p>
      </dgm:t>
    </dgm:pt>
    <dgm:pt modelId="{E56D70F6-7A20-4FFB-8455-376F33191977}" type="pres">
      <dgm:prSet presAssocID="{970A671C-8098-4B26-A96E-39F7B7159BE0}" presName="linear" presStyleCnt="0">
        <dgm:presLayoutVars>
          <dgm:animLvl val="lvl"/>
          <dgm:resizeHandles val="exact"/>
        </dgm:presLayoutVars>
      </dgm:prSet>
      <dgm:spPr/>
    </dgm:pt>
    <dgm:pt modelId="{CF388C0C-C1AE-4CEB-82F5-90E0EFE33AFE}" type="pres">
      <dgm:prSet presAssocID="{0C745572-43FD-4519-9B8F-E8F41D2B3D40}" presName="parentText" presStyleLbl="node1" presStyleIdx="0" presStyleCnt="3">
        <dgm:presLayoutVars>
          <dgm:chMax val="0"/>
          <dgm:bulletEnabled val="1"/>
        </dgm:presLayoutVars>
      </dgm:prSet>
      <dgm:spPr/>
    </dgm:pt>
    <dgm:pt modelId="{5F911FC9-0DA9-476F-BD66-30D465824CDE}" type="pres">
      <dgm:prSet presAssocID="{1FE8DD5F-E3AE-4C02-B592-498705B0EF05}" presName="spacer" presStyleCnt="0"/>
      <dgm:spPr/>
    </dgm:pt>
    <dgm:pt modelId="{C427D8C4-0351-4112-9211-C149EC4483B3}" type="pres">
      <dgm:prSet presAssocID="{699B2C1D-7F06-4772-A35D-85A8D873EB7C}" presName="parentText" presStyleLbl="node1" presStyleIdx="1" presStyleCnt="3">
        <dgm:presLayoutVars>
          <dgm:chMax val="0"/>
          <dgm:bulletEnabled val="1"/>
        </dgm:presLayoutVars>
      </dgm:prSet>
      <dgm:spPr/>
    </dgm:pt>
    <dgm:pt modelId="{8F5A558E-446A-4B46-8AF5-24663C2C8CE9}" type="pres">
      <dgm:prSet presAssocID="{699B2C1D-7F06-4772-A35D-85A8D873EB7C}" presName="childText" presStyleLbl="revTx" presStyleIdx="0" presStyleCnt="2">
        <dgm:presLayoutVars>
          <dgm:bulletEnabled val="1"/>
        </dgm:presLayoutVars>
      </dgm:prSet>
      <dgm:spPr/>
    </dgm:pt>
    <dgm:pt modelId="{F1AAE412-3B0D-45CD-A1BC-4D06A0D83BBD}" type="pres">
      <dgm:prSet presAssocID="{3832EE93-5243-49DC-B151-2DE1E304E5B1}" presName="parentText" presStyleLbl="node1" presStyleIdx="2" presStyleCnt="3">
        <dgm:presLayoutVars>
          <dgm:chMax val="0"/>
          <dgm:bulletEnabled val="1"/>
        </dgm:presLayoutVars>
      </dgm:prSet>
      <dgm:spPr/>
    </dgm:pt>
    <dgm:pt modelId="{1965DD86-7F42-4BAA-8C0A-AF81457B6E47}" type="pres">
      <dgm:prSet presAssocID="{3832EE93-5243-49DC-B151-2DE1E304E5B1}" presName="childText" presStyleLbl="revTx" presStyleIdx="1" presStyleCnt="2">
        <dgm:presLayoutVars>
          <dgm:bulletEnabled val="1"/>
        </dgm:presLayoutVars>
      </dgm:prSet>
      <dgm:spPr/>
    </dgm:pt>
  </dgm:ptLst>
  <dgm:cxnLst>
    <dgm:cxn modelId="{772BEF0C-096E-482A-AFD7-C7470DAD5082}" type="presOf" srcId="{09BFD89A-83B4-43DC-8302-95DD7F4AB3C3}" destId="{1965DD86-7F42-4BAA-8C0A-AF81457B6E47}" srcOrd="0" destOrd="1" presId="urn:microsoft.com/office/officeart/2005/8/layout/vList2"/>
    <dgm:cxn modelId="{EC5C3112-5DB1-4500-9904-16DCEDE98B01}" type="presOf" srcId="{8F0FA783-0D10-4EC0-B02E-ACCFAE3134E6}" destId="{8F5A558E-446A-4B46-8AF5-24663C2C8CE9}" srcOrd="0" destOrd="0" presId="urn:microsoft.com/office/officeart/2005/8/layout/vList2"/>
    <dgm:cxn modelId="{5C390618-42EC-4555-A549-EF6A36DD350D}" type="presOf" srcId="{3832EE93-5243-49DC-B151-2DE1E304E5B1}" destId="{F1AAE412-3B0D-45CD-A1BC-4D06A0D83BBD}" srcOrd="0" destOrd="0" presId="urn:microsoft.com/office/officeart/2005/8/layout/vList2"/>
    <dgm:cxn modelId="{A609291A-53F4-4C56-B387-125719ABD247}" srcId="{699B2C1D-7F06-4772-A35D-85A8D873EB7C}" destId="{0FDD7F59-D1CE-4CC9-AF13-AD06447D3A0E}" srcOrd="2" destOrd="0" parTransId="{50D0536B-BB83-4173-A724-B5BCD2AB563C}" sibTransId="{D6608354-678F-4762-B171-AA90AA52A08F}"/>
    <dgm:cxn modelId="{102FAC1B-8FB1-4B77-A4C9-311A818AA367}" srcId="{970A671C-8098-4B26-A96E-39F7B7159BE0}" destId="{699B2C1D-7F06-4772-A35D-85A8D873EB7C}" srcOrd="1" destOrd="0" parTransId="{384AE707-2BA5-455F-A67B-4E3A4FD1E4B5}" sibTransId="{06FB5BAC-C70F-4154-B3DE-BDBCC4FB5D81}"/>
    <dgm:cxn modelId="{FB3DE22E-DDAB-4BC3-897A-8EE0456D38D8}" srcId="{970A671C-8098-4B26-A96E-39F7B7159BE0}" destId="{0C745572-43FD-4519-9B8F-E8F41D2B3D40}" srcOrd="0" destOrd="0" parTransId="{5C2C1DF6-7BFB-4FA4-BE4C-48E2DD57B088}" sibTransId="{1FE8DD5F-E3AE-4C02-B592-498705B0EF05}"/>
    <dgm:cxn modelId="{2305C93B-1260-4B25-9238-BEE0221EBE1D}" type="presOf" srcId="{970A671C-8098-4B26-A96E-39F7B7159BE0}" destId="{E56D70F6-7A20-4FFB-8455-376F33191977}" srcOrd="0" destOrd="0" presId="urn:microsoft.com/office/officeart/2005/8/layout/vList2"/>
    <dgm:cxn modelId="{1EEDE63F-6044-456D-A2EC-4CD4B7610E64}" srcId="{699B2C1D-7F06-4772-A35D-85A8D873EB7C}" destId="{F44C48B4-D34F-48AF-94A3-0BB8E7F4C1DC}" srcOrd="1" destOrd="0" parTransId="{B5135E43-F9F3-4785-8BCD-14F99016D947}" sibTransId="{99684100-5CFD-4B68-A67C-F2A30D9A6B08}"/>
    <dgm:cxn modelId="{A694F160-B5D4-4562-96EF-436BAEAB1B5D}" type="presOf" srcId="{0C745572-43FD-4519-9B8F-E8F41D2B3D40}" destId="{CF388C0C-C1AE-4CEB-82F5-90E0EFE33AFE}" srcOrd="0" destOrd="0" presId="urn:microsoft.com/office/officeart/2005/8/layout/vList2"/>
    <dgm:cxn modelId="{5735C343-085B-40B3-87E2-4DDCAF6B447C}" srcId="{699B2C1D-7F06-4772-A35D-85A8D873EB7C}" destId="{8F0FA783-0D10-4EC0-B02E-ACCFAE3134E6}" srcOrd="0" destOrd="0" parTransId="{785C424A-871C-4730-AC42-4BF2A644A49B}" sibTransId="{C6AB8651-E131-44AE-9703-A84906E522A6}"/>
    <dgm:cxn modelId="{3ACDB466-6087-4E50-843B-940B2871C848}" srcId="{970A671C-8098-4B26-A96E-39F7B7159BE0}" destId="{3832EE93-5243-49DC-B151-2DE1E304E5B1}" srcOrd="2" destOrd="0" parTransId="{EABD9D0D-FC78-443D-8A54-894DC8003AE8}" sibTransId="{5ACA7581-1E20-4239-9CAA-23D7CCAF5DA7}"/>
    <dgm:cxn modelId="{DE5F1A49-5591-4306-9D76-EA7FCE06E1EC}" type="presOf" srcId="{0FDD7F59-D1CE-4CC9-AF13-AD06447D3A0E}" destId="{8F5A558E-446A-4B46-8AF5-24663C2C8CE9}" srcOrd="0" destOrd="2" presId="urn:microsoft.com/office/officeart/2005/8/layout/vList2"/>
    <dgm:cxn modelId="{17D4734D-3DFA-4E4A-A3A5-BA23E60B9809}" srcId="{3832EE93-5243-49DC-B151-2DE1E304E5B1}" destId="{4F24436F-1511-4F84-96BA-FB1EF1627001}" srcOrd="0" destOrd="0" parTransId="{20E5BBE8-DD6D-433B-B1A8-89374903991C}" sibTransId="{5A50BE01-937F-48C8-BD77-95EB88D72B34}"/>
    <dgm:cxn modelId="{50974B50-E1C9-427D-B7E8-18271E6BB79B}" type="presOf" srcId="{F44C48B4-D34F-48AF-94A3-0BB8E7F4C1DC}" destId="{8F5A558E-446A-4B46-8AF5-24663C2C8CE9}" srcOrd="0" destOrd="1" presId="urn:microsoft.com/office/officeart/2005/8/layout/vList2"/>
    <dgm:cxn modelId="{E7E8E17E-5932-40EB-ADC9-8FF4CA2EBADA}" type="presOf" srcId="{4F24436F-1511-4F84-96BA-FB1EF1627001}" destId="{1965DD86-7F42-4BAA-8C0A-AF81457B6E47}" srcOrd="0" destOrd="0" presId="urn:microsoft.com/office/officeart/2005/8/layout/vList2"/>
    <dgm:cxn modelId="{13513B8C-CFEF-4F27-B1A0-9FCCD0AC1536}" srcId="{3832EE93-5243-49DC-B151-2DE1E304E5B1}" destId="{737D178E-1920-4E25-96E6-0C9FFF4570C4}" srcOrd="2" destOrd="0" parTransId="{063D31A6-B419-49A3-B82C-DE78E72CDBC3}" sibTransId="{E4BFE52F-3A3F-424B-8C54-2909CA5AEF6E}"/>
    <dgm:cxn modelId="{67B9B58D-5EF8-46C5-9E91-81284247E604}" srcId="{3832EE93-5243-49DC-B151-2DE1E304E5B1}" destId="{09BFD89A-83B4-43DC-8302-95DD7F4AB3C3}" srcOrd="1" destOrd="0" parTransId="{D70008D8-B718-4D43-889A-F437EBDCE0E7}" sibTransId="{A581725E-3AA2-4DB8-A4D3-02ED7E8AE4F1}"/>
    <dgm:cxn modelId="{C75E80B4-D4B5-44A5-BDBF-9C1D187A0154}" type="presOf" srcId="{737D178E-1920-4E25-96E6-0C9FFF4570C4}" destId="{1965DD86-7F42-4BAA-8C0A-AF81457B6E47}" srcOrd="0" destOrd="2" presId="urn:microsoft.com/office/officeart/2005/8/layout/vList2"/>
    <dgm:cxn modelId="{733E22B8-EEB9-4A1F-8D7F-114187697BB1}" type="presOf" srcId="{699B2C1D-7F06-4772-A35D-85A8D873EB7C}" destId="{C427D8C4-0351-4112-9211-C149EC4483B3}" srcOrd="0" destOrd="0" presId="urn:microsoft.com/office/officeart/2005/8/layout/vList2"/>
    <dgm:cxn modelId="{A16CEBC8-D092-4EB1-BE0A-BCA82A545CF1}" type="presParOf" srcId="{E56D70F6-7A20-4FFB-8455-376F33191977}" destId="{CF388C0C-C1AE-4CEB-82F5-90E0EFE33AFE}" srcOrd="0" destOrd="0" presId="urn:microsoft.com/office/officeart/2005/8/layout/vList2"/>
    <dgm:cxn modelId="{3832C725-1D17-42C8-857E-B04D63CB524E}" type="presParOf" srcId="{E56D70F6-7A20-4FFB-8455-376F33191977}" destId="{5F911FC9-0DA9-476F-BD66-30D465824CDE}" srcOrd="1" destOrd="0" presId="urn:microsoft.com/office/officeart/2005/8/layout/vList2"/>
    <dgm:cxn modelId="{052E27B6-9142-454E-A445-C9478C7A0EB2}" type="presParOf" srcId="{E56D70F6-7A20-4FFB-8455-376F33191977}" destId="{C427D8C4-0351-4112-9211-C149EC4483B3}" srcOrd="2" destOrd="0" presId="urn:microsoft.com/office/officeart/2005/8/layout/vList2"/>
    <dgm:cxn modelId="{70DE3DBD-FB01-4835-8BD2-39C5893ED582}" type="presParOf" srcId="{E56D70F6-7A20-4FFB-8455-376F33191977}" destId="{8F5A558E-446A-4B46-8AF5-24663C2C8CE9}" srcOrd="3" destOrd="0" presId="urn:microsoft.com/office/officeart/2005/8/layout/vList2"/>
    <dgm:cxn modelId="{FBCCEF5B-C6AE-41E3-AEFD-B07B67C66990}" type="presParOf" srcId="{E56D70F6-7A20-4FFB-8455-376F33191977}" destId="{F1AAE412-3B0D-45CD-A1BC-4D06A0D83BBD}" srcOrd="4" destOrd="0" presId="urn:microsoft.com/office/officeart/2005/8/layout/vList2"/>
    <dgm:cxn modelId="{89457F53-9B9F-4CBF-9BA8-5E666C91F4AD}" type="presParOf" srcId="{E56D70F6-7A20-4FFB-8455-376F33191977}" destId="{1965DD86-7F42-4BAA-8C0A-AF81457B6E47}"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62655-2A1A-497C-9DD0-4298C7F558ED}"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D8E477D7-E233-4E5D-987F-77594BF024E0}">
      <dgm:prSet custT="1"/>
      <dgm:spPr/>
      <dgm:t>
        <a:bodyPr/>
        <a:lstStyle/>
        <a:p>
          <a:r>
            <a:rPr lang="en-US" sz="1600" dirty="0"/>
            <a:t>1963</a:t>
          </a:r>
        </a:p>
      </dgm:t>
    </dgm:pt>
    <dgm:pt modelId="{FD964AF0-1CA5-4C0F-B854-7189A0912080}" type="parTrans" cxnId="{F6BE6503-45CD-4EA6-BADA-371B7F19D291}">
      <dgm:prSet/>
      <dgm:spPr/>
      <dgm:t>
        <a:bodyPr/>
        <a:lstStyle/>
        <a:p>
          <a:endParaRPr lang="en-US"/>
        </a:p>
      </dgm:t>
    </dgm:pt>
    <dgm:pt modelId="{538147BC-B5EB-4823-9DC8-2D00AE51B31F}" type="sibTrans" cxnId="{F6BE6503-45CD-4EA6-BADA-371B7F19D291}">
      <dgm:prSet/>
      <dgm:spPr/>
      <dgm:t>
        <a:bodyPr/>
        <a:lstStyle/>
        <a:p>
          <a:endParaRPr lang="en-US"/>
        </a:p>
      </dgm:t>
    </dgm:pt>
    <dgm:pt modelId="{4B76E08C-7328-4274-8337-1960C7AC2F13}">
      <dgm:prSet custT="1"/>
      <dgm:spPr/>
      <dgm:t>
        <a:bodyPr/>
        <a:lstStyle/>
        <a:p>
          <a:r>
            <a:rPr lang="en-US" sz="1600" dirty="0"/>
            <a:t>Earnings tax  approved at a rate of  0.50%</a:t>
          </a:r>
        </a:p>
      </dgm:t>
    </dgm:pt>
    <dgm:pt modelId="{F9CB6521-2E15-41BF-AFA9-82977E7A672F}" type="parTrans" cxnId="{C2DF3D64-9298-4B4A-8C43-A3021B22B7C0}">
      <dgm:prSet/>
      <dgm:spPr/>
      <dgm:t>
        <a:bodyPr/>
        <a:lstStyle/>
        <a:p>
          <a:endParaRPr lang="en-US"/>
        </a:p>
      </dgm:t>
    </dgm:pt>
    <dgm:pt modelId="{71DBC320-10F1-4F56-83B6-D600CD9BC061}" type="sibTrans" cxnId="{C2DF3D64-9298-4B4A-8C43-A3021B22B7C0}">
      <dgm:prSet/>
      <dgm:spPr/>
      <dgm:t>
        <a:bodyPr/>
        <a:lstStyle/>
        <a:p>
          <a:endParaRPr lang="en-US"/>
        </a:p>
      </dgm:t>
    </dgm:pt>
    <dgm:pt modelId="{EE0A7498-F09C-4239-8675-C5AE4DC5523F}">
      <dgm:prSet custT="1"/>
      <dgm:spPr/>
      <dgm:t>
        <a:bodyPr/>
        <a:lstStyle/>
        <a:p>
          <a:r>
            <a:rPr lang="en-US" sz="1600" dirty="0"/>
            <a:t>1970</a:t>
          </a:r>
          <a:endParaRPr lang="en-US" sz="1200" dirty="0"/>
        </a:p>
      </dgm:t>
    </dgm:pt>
    <dgm:pt modelId="{C8EE4AA2-C8FD-472C-8543-9BE08E89C315}" type="parTrans" cxnId="{92ABC765-3BF7-456D-A857-8FD54E192018}">
      <dgm:prSet/>
      <dgm:spPr/>
      <dgm:t>
        <a:bodyPr/>
        <a:lstStyle/>
        <a:p>
          <a:endParaRPr lang="en-US"/>
        </a:p>
      </dgm:t>
    </dgm:pt>
    <dgm:pt modelId="{E881257F-438B-4D20-823B-BAB140178DAA}" type="sibTrans" cxnId="{92ABC765-3BF7-456D-A857-8FD54E192018}">
      <dgm:prSet/>
      <dgm:spPr/>
      <dgm:t>
        <a:bodyPr/>
        <a:lstStyle/>
        <a:p>
          <a:endParaRPr lang="en-US"/>
        </a:p>
      </dgm:t>
    </dgm:pt>
    <dgm:pt modelId="{3E837458-3A24-47E3-9826-D8F5B141BD08}">
      <dgm:prSet custT="1"/>
      <dgm:spPr/>
      <dgm:t>
        <a:bodyPr/>
        <a:lstStyle/>
        <a:p>
          <a:r>
            <a:rPr lang="en-US" sz="1600" dirty="0"/>
            <a:t>Earnings tax rate increases to 1%</a:t>
          </a:r>
        </a:p>
      </dgm:t>
    </dgm:pt>
    <dgm:pt modelId="{687EA3C2-FB2C-413D-8B3A-8C28F7681550}" type="parTrans" cxnId="{7196FEEA-2924-4D04-8CA8-E27A6F80DAE8}">
      <dgm:prSet/>
      <dgm:spPr/>
      <dgm:t>
        <a:bodyPr/>
        <a:lstStyle/>
        <a:p>
          <a:endParaRPr lang="en-US"/>
        </a:p>
      </dgm:t>
    </dgm:pt>
    <dgm:pt modelId="{0CFAF48F-51F2-4BEB-8023-6B0964477A34}" type="sibTrans" cxnId="{7196FEEA-2924-4D04-8CA8-E27A6F80DAE8}">
      <dgm:prSet/>
      <dgm:spPr/>
      <dgm:t>
        <a:bodyPr/>
        <a:lstStyle/>
        <a:p>
          <a:endParaRPr lang="en-US"/>
        </a:p>
      </dgm:t>
    </dgm:pt>
    <dgm:pt modelId="{BEC3391E-0E75-472C-A63C-7E9B59334988}">
      <dgm:prSet custT="1"/>
      <dgm:spPr/>
      <dgm:t>
        <a:bodyPr/>
        <a:lstStyle/>
        <a:p>
          <a:r>
            <a:rPr lang="en-US" sz="1600" dirty="0"/>
            <a:t>2010</a:t>
          </a:r>
          <a:endParaRPr lang="en-US" sz="1200" dirty="0"/>
        </a:p>
      </dgm:t>
    </dgm:pt>
    <dgm:pt modelId="{658F6330-66F7-43E4-847D-4A9F7601E767}" type="parTrans" cxnId="{ECF0A948-9091-4D5A-95E1-4F82E3552C92}">
      <dgm:prSet/>
      <dgm:spPr/>
      <dgm:t>
        <a:bodyPr/>
        <a:lstStyle/>
        <a:p>
          <a:endParaRPr lang="en-US"/>
        </a:p>
      </dgm:t>
    </dgm:pt>
    <dgm:pt modelId="{34AB37D4-E110-4273-8396-A0F0AD874D88}" type="sibTrans" cxnId="{ECF0A948-9091-4D5A-95E1-4F82E3552C92}">
      <dgm:prSet/>
      <dgm:spPr/>
      <dgm:t>
        <a:bodyPr/>
        <a:lstStyle/>
        <a:p>
          <a:endParaRPr lang="en-US"/>
        </a:p>
      </dgm:t>
    </dgm:pt>
    <dgm:pt modelId="{D2CB37C0-A9EA-47AC-9211-F8C7708FD7B6}">
      <dgm:prSet custT="1"/>
      <dgm:spPr/>
      <dgm:t>
        <a:bodyPr/>
        <a:lstStyle/>
        <a:p>
          <a:r>
            <a:rPr lang="en-US" sz="1600" dirty="0"/>
            <a:t>Proposition A* passes in Missouri</a:t>
          </a:r>
        </a:p>
      </dgm:t>
    </dgm:pt>
    <dgm:pt modelId="{BF15025E-47AB-43AA-8091-9600282B0CE5}" type="parTrans" cxnId="{5591F456-A2E7-4FAE-BDD7-C2631DC7E31E}">
      <dgm:prSet/>
      <dgm:spPr/>
      <dgm:t>
        <a:bodyPr/>
        <a:lstStyle/>
        <a:p>
          <a:endParaRPr lang="en-US"/>
        </a:p>
      </dgm:t>
    </dgm:pt>
    <dgm:pt modelId="{E4681BED-BEA9-4EB5-BCF9-1907C3226CD8}" type="sibTrans" cxnId="{5591F456-A2E7-4FAE-BDD7-C2631DC7E31E}">
      <dgm:prSet/>
      <dgm:spPr/>
      <dgm:t>
        <a:bodyPr/>
        <a:lstStyle/>
        <a:p>
          <a:endParaRPr lang="en-US"/>
        </a:p>
      </dgm:t>
    </dgm:pt>
    <dgm:pt modelId="{020A7B62-8EEA-4460-91C7-4943CFBB0664}">
      <dgm:prSet custT="1"/>
      <dgm:spPr/>
      <dgm:t>
        <a:bodyPr/>
        <a:lstStyle/>
        <a:p>
          <a:r>
            <a:rPr lang="en-US" sz="1600" dirty="0"/>
            <a:t>2011</a:t>
          </a:r>
          <a:endParaRPr lang="en-US" sz="1200" dirty="0"/>
        </a:p>
      </dgm:t>
    </dgm:pt>
    <dgm:pt modelId="{BE7A8E44-95F3-487A-BAF6-5454DCDDA40D}" type="parTrans" cxnId="{7A09A029-C365-48FF-A14B-8B5543114838}">
      <dgm:prSet/>
      <dgm:spPr/>
      <dgm:t>
        <a:bodyPr/>
        <a:lstStyle/>
        <a:p>
          <a:endParaRPr lang="en-US"/>
        </a:p>
      </dgm:t>
    </dgm:pt>
    <dgm:pt modelId="{BBEAC45C-CD79-4FE6-BF28-B2F2BDF0AD06}" type="sibTrans" cxnId="{7A09A029-C365-48FF-A14B-8B5543114838}">
      <dgm:prSet/>
      <dgm:spPr/>
      <dgm:t>
        <a:bodyPr/>
        <a:lstStyle/>
        <a:p>
          <a:endParaRPr lang="en-US"/>
        </a:p>
      </dgm:t>
    </dgm:pt>
    <dgm:pt modelId="{968A78AD-9EC5-4CDC-9090-83F319C89C37}">
      <dgm:prSet custT="1"/>
      <dgm:spPr/>
      <dgm:t>
        <a:bodyPr/>
        <a:lstStyle/>
        <a:p>
          <a:r>
            <a:rPr lang="en-US" sz="1600" dirty="0"/>
            <a:t>Earnings tax renewal was upheld - 77% in favor</a:t>
          </a:r>
        </a:p>
      </dgm:t>
    </dgm:pt>
    <dgm:pt modelId="{E5E83E37-F92C-43F7-AFF4-2D0BA1D0E2F5}" type="parTrans" cxnId="{C4529D28-F7B5-4630-B033-1E20F3E21AC3}">
      <dgm:prSet/>
      <dgm:spPr/>
      <dgm:t>
        <a:bodyPr/>
        <a:lstStyle/>
        <a:p>
          <a:endParaRPr lang="en-US"/>
        </a:p>
      </dgm:t>
    </dgm:pt>
    <dgm:pt modelId="{60494D20-3DA9-4A69-A88F-EE2CE84782EE}" type="sibTrans" cxnId="{C4529D28-F7B5-4630-B033-1E20F3E21AC3}">
      <dgm:prSet/>
      <dgm:spPr/>
      <dgm:t>
        <a:bodyPr/>
        <a:lstStyle/>
        <a:p>
          <a:endParaRPr lang="en-US"/>
        </a:p>
      </dgm:t>
    </dgm:pt>
    <dgm:pt modelId="{8A85798A-A1EF-4C47-BD08-CE613D7B094E}">
      <dgm:prSet custT="1"/>
      <dgm:spPr/>
      <dgm:t>
        <a:bodyPr/>
        <a:lstStyle/>
        <a:p>
          <a:r>
            <a:rPr lang="en-US" sz="1600" dirty="0"/>
            <a:t>2016</a:t>
          </a:r>
          <a:endParaRPr lang="en-US" sz="1200" dirty="0"/>
        </a:p>
      </dgm:t>
    </dgm:pt>
    <dgm:pt modelId="{8E6005B3-D0F4-43DA-B484-376C152ED25B}" type="parTrans" cxnId="{F1D555A2-2281-46D3-9509-4667C5564A0B}">
      <dgm:prSet/>
      <dgm:spPr/>
      <dgm:t>
        <a:bodyPr/>
        <a:lstStyle/>
        <a:p>
          <a:endParaRPr lang="en-US"/>
        </a:p>
      </dgm:t>
    </dgm:pt>
    <dgm:pt modelId="{C3F0D59C-FC9A-48F5-9BC3-53F0B9EF029D}" type="sibTrans" cxnId="{F1D555A2-2281-46D3-9509-4667C5564A0B}">
      <dgm:prSet/>
      <dgm:spPr/>
      <dgm:t>
        <a:bodyPr/>
        <a:lstStyle/>
        <a:p>
          <a:endParaRPr lang="en-US"/>
        </a:p>
      </dgm:t>
    </dgm:pt>
    <dgm:pt modelId="{FCE40BE4-4D0B-4A10-A517-B00847854680}">
      <dgm:prSet custT="1"/>
      <dgm:spPr/>
      <dgm:t>
        <a:bodyPr/>
        <a:lstStyle/>
        <a:p>
          <a:r>
            <a:rPr lang="en-US" sz="1600" dirty="0"/>
            <a:t>Earnings tax renewal was upheld -  78% in favor</a:t>
          </a:r>
        </a:p>
      </dgm:t>
    </dgm:pt>
    <dgm:pt modelId="{C77B88FA-70CE-4C42-B70E-76916C679EFA}" type="parTrans" cxnId="{EF4F387E-A560-45F8-B2AF-4470E2358FED}">
      <dgm:prSet/>
      <dgm:spPr/>
      <dgm:t>
        <a:bodyPr/>
        <a:lstStyle/>
        <a:p>
          <a:endParaRPr lang="en-US"/>
        </a:p>
      </dgm:t>
    </dgm:pt>
    <dgm:pt modelId="{6F7B2E70-7851-49F4-B925-AD3AE9212578}" type="sibTrans" cxnId="{EF4F387E-A560-45F8-B2AF-4470E2358FED}">
      <dgm:prSet/>
      <dgm:spPr/>
      <dgm:t>
        <a:bodyPr/>
        <a:lstStyle/>
        <a:p>
          <a:endParaRPr lang="en-US"/>
        </a:p>
      </dgm:t>
    </dgm:pt>
    <dgm:pt modelId="{2AEFB00C-9372-4A0E-9095-90BF5ED8A32A}" type="pres">
      <dgm:prSet presAssocID="{5E362655-2A1A-497C-9DD0-4298C7F558ED}" presName="Name0" presStyleCnt="0">
        <dgm:presLayoutVars>
          <dgm:chMax/>
          <dgm:chPref/>
          <dgm:animLvl val="lvl"/>
        </dgm:presLayoutVars>
      </dgm:prSet>
      <dgm:spPr/>
    </dgm:pt>
    <dgm:pt modelId="{8A7E536B-7BFC-4D0E-87D8-F1E7DAAB31DC}" type="pres">
      <dgm:prSet presAssocID="{D8E477D7-E233-4E5D-987F-77594BF024E0}" presName="composite1" presStyleCnt="0"/>
      <dgm:spPr/>
    </dgm:pt>
    <dgm:pt modelId="{0B477158-0F83-48B4-A87A-358375610C8F}" type="pres">
      <dgm:prSet presAssocID="{D8E477D7-E233-4E5D-987F-77594BF024E0}" presName="parent1" presStyleLbl="alignNode1" presStyleIdx="0" presStyleCnt="5">
        <dgm:presLayoutVars>
          <dgm:chMax val="1"/>
          <dgm:chPref val="1"/>
          <dgm:bulletEnabled val="1"/>
        </dgm:presLayoutVars>
      </dgm:prSet>
      <dgm:spPr/>
    </dgm:pt>
    <dgm:pt modelId="{AB25C0F8-5D57-40EB-B2FE-14FCFB1E0B82}" type="pres">
      <dgm:prSet presAssocID="{D8E477D7-E233-4E5D-987F-77594BF024E0}" presName="Childtext1" presStyleLbl="revTx" presStyleIdx="0" presStyleCnt="5">
        <dgm:presLayoutVars>
          <dgm:bulletEnabled val="1"/>
        </dgm:presLayoutVars>
      </dgm:prSet>
      <dgm:spPr/>
    </dgm:pt>
    <dgm:pt modelId="{90027EC3-4873-4D9B-BA55-5276590C9170}" type="pres">
      <dgm:prSet presAssocID="{D8E477D7-E233-4E5D-987F-77594BF024E0}" presName="ConnectLine1" presStyleLbl="sibTrans1D1" presStyleIdx="0" presStyleCnt="5"/>
      <dgm:spPr/>
    </dgm:pt>
    <dgm:pt modelId="{7A4B5EC5-D4D6-4328-963A-84CF5A880952}" type="pres">
      <dgm:prSet presAssocID="{D8E477D7-E233-4E5D-987F-77594BF024E0}" presName="ConnectLineEnd1" presStyleLbl="lnNode1" presStyleIdx="0" presStyleCnt="5"/>
      <dgm:spPr/>
    </dgm:pt>
    <dgm:pt modelId="{B7450612-5D31-4486-B2B7-311E776ABCE3}" type="pres">
      <dgm:prSet presAssocID="{D8E477D7-E233-4E5D-987F-77594BF024E0}" presName="EmptyPane1" presStyleCnt="0"/>
      <dgm:spPr/>
    </dgm:pt>
    <dgm:pt modelId="{FA558D71-0ACC-48B1-8E0C-5C1361C6C794}" type="pres">
      <dgm:prSet presAssocID="{538147BC-B5EB-4823-9DC8-2D00AE51B31F}" presName="spaceBetweenRectangles1" presStyleCnt="0"/>
      <dgm:spPr/>
    </dgm:pt>
    <dgm:pt modelId="{26D3AE0D-F0BF-4DC9-94FC-4B4BBDD65180}" type="pres">
      <dgm:prSet presAssocID="{EE0A7498-F09C-4239-8675-C5AE4DC5523F}" presName="composite1" presStyleCnt="0"/>
      <dgm:spPr/>
    </dgm:pt>
    <dgm:pt modelId="{6EF77603-AF70-4206-92C8-47CAF65E4345}" type="pres">
      <dgm:prSet presAssocID="{EE0A7498-F09C-4239-8675-C5AE4DC5523F}" presName="parent1" presStyleLbl="alignNode1" presStyleIdx="1" presStyleCnt="5">
        <dgm:presLayoutVars>
          <dgm:chMax val="1"/>
          <dgm:chPref val="1"/>
          <dgm:bulletEnabled val="1"/>
        </dgm:presLayoutVars>
      </dgm:prSet>
      <dgm:spPr/>
    </dgm:pt>
    <dgm:pt modelId="{5CE9F689-E0E3-49E1-AFEA-7577AD287F45}" type="pres">
      <dgm:prSet presAssocID="{EE0A7498-F09C-4239-8675-C5AE4DC5523F}" presName="Childtext1" presStyleLbl="revTx" presStyleIdx="1" presStyleCnt="5">
        <dgm:presLayoutVars>
          <dgm:bulletEnabled val="1"/>
        </dgm:presLayoutVars>
      </dgm:prSet>
      <dgm:spPr/>
    </dgm:pt>
    <dgm:pt modelId="{E73281F5-4A7A-4D60-95D5-BB0A64189F04}" type="pres">
      <dgm:prSet presAssocID="{EE0A7498-F09C-4239-8675-C5AE4DC5523F}" presName="ConnectLine1" presStyleLbl="sibTrans1D1" presStyleIdx="1" presStyleCnt="5"/>
      <dgm:spPr/>
    </dgm:pt>
    <dgm:pt modelId="{F13B3432-013E-4BE7-AA1F-9E2832A15236}" type="pres">
      <dgm:prSet presAssocID="{EE0A7498-F09C-4239-8675-C5AE4DC5523F}" presName="ConnectLineEnd1" presStyleLbl="lnNode1" presStyleIdx="1" presStyleCnt="5"/>
      <dgm:spPr/>
    </dgm:pt>
    <dgm:pt modelId="{6E84F97A-4665-4C39-9BAA-C60325789C04}" type="pres">
      <dgm:prSet presAssocID="{EE0A7498-F09C-4239-8675-C5AE4DC5523F}" presName="EmptyPane1" presStyleCnt="0"/>
      <dgm:spPr/>
    </dgm:pt>
    <dgm:pt modelId="{F3F4A677-739C-4D18-B86F-8C76EDEF6FFB}" type="pres">
      <dgm:prSet presAssocID="{E881257F-438B-4D20-823B-BAB140178DAA}" presName="spaceBetweenRectangles1" presStyleCnt="0"/>
      <dgm:spPr/>
    </dgm:pt>
    <dgm:pt modelId="{9A773D2F-884C-45B4-B84D-F1EE0ACBD433}" type="pres">
      <dgm:prSet presAssocID="{BEC3391E-0E75-472C-A63C-7E9B59334988}" presName="composite1" presStyleCnt="0"/>
      <dgm:spPr/>
    </dgm:pt>
    <dgm:pt modelId="{158159C4-F4F6-435A-9970-52D3F787DEE0}" type="pres">
      <dgm:prSet presAssocID="{BEC3391E-0E75-472C-A63C-7E9B59334988}" presName="parent1" presStyleLbl="alignNode1" presStyleIdx="2" presStyleCnt="5">
        <dgm:presLayoutVars>
          <dgm:chMax val="1"/>
          <dgm:chPref val="1"/>
          <dgm:bulletEnabled val="1"/>
        </dgm:presLayoutVars>
      </dgm:prSet>
      <dgm:spPr/>
    </dgm:pt>
    <dgm:pt modelId="{7D37C1DB-6EE1-4720-B567-8E8E60B91240}" type="pres">
      <dgm:prSet presAssocID="{BEC3391E-0E75-472C-A63C-7E9B59334988}" presName="Childtext1" presStyleLbl="revTx" presStyleIdx="2" presStyleCnt="5">
        <dgm:presLayoutVars>
          <dgm:bulletEnabled val="1"/>
        </dgm:presLayoutVars>
      </dgm:prSet>
      <dgm:spPr/>
    </dgm:pt>
    <dgm:pt modelId="{44683EB5-B34A-489A-B410-4A9F67A6616C}" type="pres">
      <dgm:prSet presAssocID="{BEC3391E-0E75-472C-A63C-7E9B59334988}" presName="ConnectLine1" presStyleLbl="sibTrans1D1" presStyleIdx="2" presStyleCnt="5"/>
      <dgm:spPr/>
    </dgm:pt>
    <dgm:pt modelId="{C61908EF-CD69-40E9-9EF2-10E0D9FD0304}" type="pres">
      <dgm:prSet presAssocID="{BEC3391E-0E75-472C-A63C-7E9B59334988}" presName="ConnectLineEnd1" presStyleLbl="lnNode1" presStyleIdx="2" presStyleCnt="5"/>
      <dgm:spPr/>
    </dgm:pt>
    <dgm:pt modelId="{667F6470-1995-4C06-89CB-0E9DD0CFC62B}" type="pres">
      <dgm:prSet presAssocID="{BEC3391E-0E75-472C-A63C-7E9B59334988}" presName="EmptyPane1" presStyleCnt="0"/>
      <dgm:spPr/>
    </dgm:pt>
    <dgm:pt modelId="{1A6F2657-B66C-4B9A-BA61-E2AAD864DAEB}" type="pres">
      <dgm:prSet presAssocID="{34AB37D4-E110-4273-8396-A0F0AD874D88}" presName="spaceBetweenRectangles1" presStyleCnt="0"/>
      <dgm:spPr/>
    </dgm:pt>
    <dgm:pt modelId="{B207525A-FAD3-4A5A-8861-9A92E513F281}" type="pres">
      <dgm:prSet presAssocID="{020A7B62-8EEA-4460-91C7-4943CFBB0664}" presName="composite1" presStyleCnt="0"/>
      <dgm:spPr/>
    </dgm:pt>
    <dgm:pt modelId="{E9CAAA7C-3238-4169-9E40-7F65D4C01759}" type="pres">
      <dgm:prSet presAssocID="{020A7B62-8EEA-4460-91C7-4943CFBB0664}" presName="parent1" presStyleLbl="alignNode1" presStyleIdx="3" presStyleCnt="5">
        <dgm:presLayoutVars>
          <dgm:chMax val="1"/>
          <dgm:chPref val="1"/>
          <dgm:bulletEnabled val="1"/>
        </dgm:presLayoutVars>
      </dgm:prSet>
      <dgm:spPr/>
    </dgm:pt>
    <dgm:pt modelId="{4D8C56C9-AB6F-49BC-B0C9-00F26D2BCF26}" type="pres">
      <dgm:prSet presAssocID="{020A7B62-8EEA-4460-91C7-4943CFBB0664}" presName="Childtext1" presStyleLbl="revTx" presStyleIdx="3" presStyleCnt="5">
        <dgm:presLayoutVars>
          <dgm:bulletEnabled val="1"/>
        </dgm:presLayoutVars>
      </dgm:prSet>
      <dgm:spPr/>
    </dgm:pt>
    <dgm:pt modelId="{AC11F27E-86AC-4F7B-AD80-CD64BD63652F}" type="pres">
      <dgm:prSet presAssocID="{020A7B62-8EEA-4460-91C7-4943CFBB0664}" presName="ConnectLine1" presStyleLbl="sibTrans1D1" presStyleIdx="3" presStyleCnt="5"/>
      <dgm:spPr/>
    </dgm:pt>
    <dgm:pt modelId="{B222E4D7-38B2-43E7-A7D9-6AFCCF39FD10}" type="pres">
      <dgm:prSet presAssocID="{020A7B62-8EEA-4460-91C7-4943CFBB0664}" presName="ConnectLineEnd1" presStyleLbl="lnNode1" presStyleIdx="3" presStyleCnt="5"/>
      <dgm:spPr/>
    </dgm:pt>
    <dgm:pt modelId="{289894E0-84F6-4680-A618-84974221AC07}" type="pres">
      <dgm:prSet presAssocID="{020A7B62-8EEA-4460-91C7-4943CFBB0664}" presName="EmptyPane1" presStyleCnt="0"/>
      <dgm:spPr/>
    </dgm:pt>
    <dgm:pt modelId="{1F2BAA9C-E571-41D8-A973-ACD08D5ACEA3}" type="pres">
      <dgm:prSet presAssocID="{BBEAC45C-CD79-4FE6-BF28-B2F2BDF0AD06}" presName="spaceBetweenRectangles1" presStyleCnt="0"/>
      <dgm:spPr/>
    </dgm:pt>
    <dgm:pt modelId="{843834E5-9340-4D95-9FD7-089290343A90}" type="pres">
      <dgm:prSet presAssocID="{8A85798A-A1EF-4C47-BD08-CE613D7B094E}" presName="composite1" presStyleCnt="0"/>
      <dgm:spPr/>
    </dgm:pt>
    <dgm:pt modelId="{537DCAA8-985A-4031-B478-EF0FB2F98DA4}" type="pres">
      <dgm:prSet presAssocID="{8A85798A-A1EF-4C47-BD08-CE613D7B094E}" presName="parent1" presStyleLbl="alignNode1" presStyleIdx="4" presStyleCnt="5">
        <dgm:presLayoutVars>
          <dgm:chMax val="1"/>
          <dgm:chPref val="1"/>
          <dgm:bulletEnabled val="1"/>
        </dgm:presLayoutVars>
      </dgm:prSet>
      <dgm:spPr/>
    </dgm:pt>
    <dgm:pt modelId="{39022010-EFBA-4D22-9850-26C5919E79F9}" type="pres">
      <dgm:prSet presAssocID="{8A85798A-A1EF-4C47-BD08-CE613D7B094E}" presName="Childtext1" presStyleLbl="revTx" presStyleIdx="4" presStyleCnt="5">
        <dgm:presLayoutVars>
          <dgm:bulletEnabled val="1"/>
        </dgm:presLayoutVars>
      </dgm:prSet>
      <dgm:spPr/>
    </dgm:pt>
    <dgm:pt modelId="{F681FFD0-C930-49D5-BF1D-8BCCAF26D2FE}" type="pres">
      <dgm:prSet presAssocID="{8A85798A-A1EF-4C47-BD08-CE613D7B094E}" presName="ConnectLine1" presStyleLbl="sibTrans1D1" presStyleIdx="4" presStyleCnt="5"/>
      <dgm:spPr/>
    </dgm:pt>
    <dgm:pt modelId="{488BC665-A301-4BD4-8606-07C4082B50A4}" type="pres">
      <dgm:prSet presAssocID="{8A85798A-A1EF-4C47-BD08-CE613D7B094E}" presName="ConnectLineEnd1" presStyleLbl="lnNode1" presStyleIdx="4" presStyleCnt="5"/>
      <dgm:spPr/>
    </dgm:pt>
    <dgm:pt modelId="{784A9C40-CF3E-4282-BA0F-F9F6416CC69A}" type="pres">
      <dgm:prSet presAssocID="{8A85798A-A1EF-4C47-BD08-CE613D7B094E}" presName="EmptyPane1" presStyleCnt="0"/>
      <dgm:spPr/>
    </dgm:pt>
  </dgm:ptLst>
  <dgm:cxnLst>
    <dgm:cxn modelId="{F6BE6503-45CD-4EA6-BADA-371B7F19D291}" srcId="{5E362655-2A1A-497C-9DD0-4298C7F558ED}" destId="{D8E477D7-E233-4E5D-987F-77594BF024E0}" srcOrd="0" destOrd="0" parTransId="{FD964AF0-1CA5-4C0F-B854-7189A0912080}" sibTransId="{538147BC-B5EB-4823-9DC8-2D00AE51B31F}"/>
    <dgm:cxn modelId="{C4529D28-F7B5-4630-B033-1E20F3E21AC3}" srcId="{020A7B62-8EEA-4460-91C7-4943CFBB0664}" destId="{968A78AD-9EC5-4CDC-9090-83F319C89C37}" srcOrd="0" destOrd="0" parTransId="{E5E83E37-F92C-43F7-AFF4-2D0BA1D0E2F5}" sibTransId="{60494D20-3DA9-4A69-A88F-EE2CE84782EE}"/>
    <dgm:cxn modelId="{7A09A029-C365-48FF-A14B-8B5543114838}" srcId="{5E362655-2A1A-497C-9DD0-4298C7F558ED}" destId="{020A7B62-8EEA-4460-91C7-4943CFBB0664}" srcOrd="3" destOrd="0" parTransId="{BE7A8E44-95F3-487A-BAF6-5454DCDDA40D}" sibTransId="{BBEAC45C-CD79-4FE6-BF28-B2F2BDF0AD06}"/>
    <dgm:cxn modelId="{1A7D7A2C-AB98-4E8B-9E1E-88E9DA32C220}" type="presOf" srcId="{968A78AD-9EC5-4CDC-9090-83F319C89C37}" destId="{4D8C56C9-AB6F-49BC-B0C9-00F26D2BCF26}" srcOrd="0" destOrd="0" presId="urn:microsoft.com/office/officeart/2016/7/layout/RoundedRectangleTimeline"/>
    <dgm:cxn modelId="{3BD0102E-E84F-4AE8-87FF-ACC308B07E8A}" type="presOf" srcId="{FCE40BE4-4D0B-4A10-A517-B00847854680}" destId="{39022010-EFBA-4D22-9850-26C5919E79F9}" srcOrd="0" destOrd="0" presId="urn:microsoft.com/office/officeart/2016/7/layout/RoundedRectangleTimeline"/>
    <dgm:cxn modelId="{C2DF3D64-9298-4B4A-8C43-A3021B22B7C0}" srcId="{D8E477D7-E233-4E5D-987F-77594BF024E0}" destId="{4B76E08C-7328-4274-8337-1960C7AC2F13}" srcOrd="0" destOrd="0" parTransId="{F9CB6521-2E15-41BF-AFA9-82977E7A672F}" sibTransId="{71DBC320-10F1-4F56-83B6-D600CD9BC061}"/>
    <dgm:cxn modelId="{92ABC765-3BF7-456D-A857-8FD54E192018}" srcId="{5E362655-2A1A-497C-9DD0-4298C7F558ED}" destId="{EE0A7498-F09C-4239-8675-C5AE4DC5523F}" srcOrd="1" destOrd="0" parTransId="{C8EE4AA2-C8FD-472C-8543-9BE08E89C315}" sibTransId="{E881257F-438B-4D20-823B-BAB140178DAA}"/>
    <dgm:cxn modelId="{ECF0A948-9091-4D5A-95E1-4F82E3552C92}" srcId="{5E362655-2A1A-497C-9DD0-4298C7F558ED}" destId="{BEC3391E-0E75-472C-A63C-7E9B59334988}" srcOrd="2" destOrd="0" parTransId="{658F6330-66F7-43E4-847D-4A9F7601E767}" sibTransId="{34AB37D4-E110-4273-8396-A0F0AD874D88}"/>
    <dgm:cxn modelId="{42442649-D1FE-4EE8-BD64-069D716E8F18}" type="presOf" srcId="{BEC3391E-0E75-472C-A63C-7E9B59334988}" destId="{158159C4-F4F6-435A-9970-52D3F787DEE0}" srcOrd="0" destOrd="0" presId="urn:microsoft.com/office/officeart/2016/7/layout/RoundedRectangleTimeline"/>
    <dgm:cxn modelId="{5E7F9D49-5895-4F8E-B1C7-C94126A20DB7}" type="presOf" srcId="{4B76E08C-7328-4274-8337-1960C7AC2F13}" destId="{AB25C0F8-5D57-40EB-B2FE-14FCFB1E0B82}" srcOrd="0" destOrd="0" presId="urn:microsoft.com/office/officeart/2016/7/layout/RoundedRectangleTimeline"/>
    <dgm:cxn modelId="{F7303A6D-142F-490D-82EA-861F5E2E8BC9}" type="presOf" srcId="{D2CB37C0-A9EA-47AC-9211-F8C7708FD7B6}" destId="{7D37C1DB-6EE1-4720-B567-8E8E60B91240}" srcOrd="0" destOrd="0" presId="urn:microsoft.com/office/officeart/2016/7/layout/RoundedRectangleTimeline"/>
    <dgm:cxn modelId="{184EB676-437B-448A-96C3-785AF18BD82B}" type="presOf" srcId="{3E837458-3A24-47E3-9826-D8F5B141BD08}" destId="{5CE9F689-E0E3-49E1-AFEA-7577AD287F45}" srcOrd="0" destOrd="0" presId="urn:microsoft.com/office/officeart/2016/7/layout/RoundedRectangleTimeline"/>
    <dgm:cxn modelId="{5591F456-A2E7-4FAE-BDD7-C2631DC7E31E}" srcId="{BEC3391E-0E75-472C-A63C-7E9B59334988}" destId="{D2CB37C0-A9EA-47AC-9211-F8C7708FD7B6}" srcOrd="0" destOrd="0" parTransId="{BF15025E-47AB-43AA-8091-9600282B0CE5}" sibTransId="{E4681BED-BEA9-4EB5-BCF9-1907C3226CD8}"/>
    <dgm:cxn modelId="{EF4F387E-A560-45F8-B2AF-4470E2358FED}" srcId="{8A85798A-A1EF-4C47-BD08-CE613D7B094E}" destId="{FCE40BE4-4D0B-4A10-A517-B00847854680}" srcOrd="0" destOrd="0" parTransId="{C77B88FA-70CE-4C42-B70E-76916C679EFA}" sibTransId="{6F7B2E70-7851-49F4-B925-AD3AE9212578}"/>
    <dgm:cxn modelId="{F9F9D887-2939-4A8A-9290-4FBBA3127437}" type="presOf" srcId="{5E362655-2A1A-497C-9DD0-4298C7F558ED}" destId="{2AEFB00C-9372-4A0E-9095-90BF5ED8A32A}" srcOrd="0" destOrd="0" presId="urn:microsoft.com/office/officeart/2016/7/layout/RoundedRectangleTimeline"/>
    <dgm:cxn modelId="{ACDE748D-ABB8-440E-BE5D-83BB3A4ABEF0}" type="presOf" srcId="{D8E477D7-E233-4E5D-987F-77594BF024E0}" destId="{0B477158-0F83-48B4-A87A-358375610C8F}" srcOrd="0" destOrd="0" presId="urn:microsoft.com/office/officeart/2016/7/layout/RoundedRectangleTimeline"/>
    <dgm:cxn modelId="{D5EF84A0-74AE-4275-B37E-8C066F17DC01}" type="presOf" srcId="{020A7B62-8EEA-4460-91C7-4943CFBB0664}" destId="{E9CAAA7C-3238-4169-9E40-7F65D4C01759}" srcOrd="0" destOrd="0" presId="urn:microsoft.com/office/officeart/2016/7/layout/RoundedRectangleTimeline"/>
    <dgm:cxn modelId="{F1D555A2-2281-46D3-9509-4667C5564A0B}" srcId="{5E362655-2A1A-497C-9DD0-4298C7F558ED}" destId="{8A85798A-A1EF-4C47-BD08-CE613D7B094E}" srcOrd="4" destOrd="0" parTransId="{8E6005B3-D0F4-43DA-B484-376C152ED25B}" sibTransId="{C3F0D59C-FC9A-48F5-9BC3-53F0B9EF029D}"/>
    <dgm:cxn modelId="{CBA510D3-CFC5-441F-A57E-BEE00BC40398}" type="presOf" srcId="{8A85798A-A1EF-4C47-BD08-CE613D7B094E}" destId="{537DCAA8-985A-4031-B478-EF0FB2F98DA4}" srcOrd="0" destOrd="0" presId="urn:microsoft.com/office/officeart/2016/7/layout/RoundedRectangleTimeline"/>
    <dgm:cxn modelId="{F3FC4FDE-CE64-4EFE-AC23-6F4F49B07BFD}" type="presOf" srcId="{EE0A7498-F09C-4239-8675-C5AE4DC5523F}" destId="{6EF77603-AF70-4206-92C8-47CAF65E4345}" srcOrd="0" destOrd="0" presId="urn:microsoft.com/office/officeart/2016/7/layout/RoundedRectangleTimeline"/>
    <dgm:cxn modelId="{7196FEEA-2924-4D04-8CA8-E27A6F80DAE8}" srcId="{EE0A7498-F09C-4239-8675-C5AE4DC5523F}" destId="{3E837458-3A24-47E3-9826-D8F5B141BD08}" srcOrd="0" destOrd="0" parTransId="{687EA3C2-FB2C-413D-8B3A-8C28F7681550}" sibTransId="{0CFAF48F-51F2-4BEB-8023-6B0964477A34}"/>
    <dgm:cxn modelId="{F95CF4D7-BC0F-45D8-A339-227372B1CF8C}" type="presParOf" srcId="{2AEFB00C-9372-4A0E-9095-90BF5ED8A32A}" destId="{8A7E536B-7BFC-4D0E-87D8-F1E7DAAB31DC}" srcOrd="0" destOrd="0" presId="urn:microsoft.com/office/officeart/2016/7/layout/RoundedRectangleTimeline"/>
    <dgm:cxn modelId="{2F9B0810-A68E-4E93-AA40-FBCE599B95A0}" type="presParOf" srcId="{8A7E536B-7BFC-4D0E-87D8-F1E7DAAB31DC}" destId="{0B477158-0F83-48B4-A87A-358375610C8F}" srcOrd="0" destOrd="0" presId="urn:microsoft.com/office/officeart/2016/7/layout/RoundedRectangleTimeline"/>
    <dgm:cxn modelId="{CE90FBDF-2ABC-4D11-84DB-E2677CAD257C}" type="presParOf" srcId="{8A7E536B-7BFC-4D0E-87D8-F1E7DAAB31DC}" destId="{AB25C0F8-5D57-40EB-B2FE-14FCFB1E0B82}" srcOrd="1" destOrd="0" presId="urn:microsoft.com/office/officeart/2016/7/layout/RoundedRectangleTimeline"/>
    <dgm:cxn modelId="{6E303200-2F5E-4D4E-87D9-F2BD8B448CBE}" type="presParOf" srcId="{8A7E536B-7BFC-4D0E-87D8-F1E7DAAB31DC}" destId="{90027EC3-4873-4D9B-BA55-5276590C9170}" srcOrd="2" destOrd="0" presId="urn:microsoft.com/office/officeart/2016/7/layout/RoundedRectangleTimeline"/>
    <dgm:cxn modelId="{0B8C08B0-2275-443C-98C3-F06C56D0599F}" type="presParOf" srcId="{8A7E536B-7BFC-4D0E-87D8-F1E7DAAB31DC}" destId="{7A4B5EC5-D4D6-4328-963A-84CF5A880952}" srcOrd="3" destOrd="0" presId="urn:microsoft.com/office/officeart/2016/7/layout/RoundedRectangleTimeline"/>
    <dgm:cxn modelId="{6BF9F96F-E1C8-42EC-806B-433855106008}" type="presParOf" srcId="{8A7E536B-7BFC-4D0E-87D8-F1E7DAAB31DC}" destId="{B7450612-5D31-4486-B2B7-311E776ABCE3}" srcOrd="4" destOrd="0" presId="urn:microsoft.com/office/officeart/2016/7/layout/RoundedRectangleTimeline"/>
    <dgm:cxn modelId="{138978CC-30EF-4446-BA41-2342F182837F}" type="presParOf" srcId="{2AEFB00C-9372-4A0E-9095-90BF5ED8A32A}" destId="{FA558D71-0ACC-48B1-8E0C-5C1361C6C794}" srcOrd="1" destOrd="0" presId="urn:microsoft.com/office/officeart/2016/7/layout/RoundedRectangleTimeline"/>
    <dgm:cxn modelId="{127CD797-A1C5-43BE-BC23-2B7FA68D2A19}" type="presParOf" srcId="{2AEFB00C-9372-4A0E-9095-90BF5ED8A32A}" destId="{26D3AE0D-F0BF-4DC9-94FC-4B4BBDD65180}" srcOrd="2" destOrd="0" presId="urn:microsoft.com/office/officeart/2016/7/layout/RoundedRectangleTimeline"/>
    <dgm:cxn modelId="{92D775A9-C4CF-4234-9952-BBB4AEC0BB31}" type="presParOf" srcId="{26D3AE0D-F0BF-4DC9-94FC-4B4BBDD65180}" destId="{6EF77603-AF70-4206-92C8-47CAF65E4345}" srcOrd="0" destOrd="0" presId="urn:microsoft.com/office/officeart/2016/7/layout/RoundedRectangleTimeline"/>
    <dgm:cxn modelId="{F03374A8-3A75-406E-8A95-145BB766DB5B}" type="presParOf" srcId="{26D3AE0D-F0BF-4DC9-94FC-4B4BBDD65180}" destId="{5CE9F689-E0E3-49E1-AFEA-7577AD287F45}" srcOrd="1" destOrd="0" presId="urn:microsoft.com/office/officeart/2016/7/layout/RoundedRectangleTimeline"/>
    <dgm:cxn modelId="{04AB4CC9-7DDE-43E9-8194-AE54BF77ABAB}" type="presParOf" srcId="{26D3AE0D-F0BF-4DC9-94FC-4B4BBDD65180}" destId="{E73281F5-4A7A-4D60-95D5-BB0A64189F04}" srcOrd="2" destOrd="0" presId="urn:microsoft.com/office/officeart/2016/7/layout/RoundedRectangleTimeline"/>
    <dgm:cxn modelId="{390C7CCC-F259-4E6B-BAFE-5B44A82858AD}" type="presParOf" srcId="{26D3AE0D-F0BF-4DC9-94FC-4B4BBDD65180}" destId="{F13B3432-013E-4BE7-AA1F-9E2832A15236}" srcOrd="3" destOrd="0" presId="urn:microsoft.com/office/officeart/2016/7/layout/RoundedRectangleTimeline"/>
    <dgm:cxn modelId="{A76064DB-9BE3-4E28-8885-207B9F003C41}" type="presParOf" srcId="{26D3AE0D-F0BF-4DC9-94FC-4B4BBDD65180}" destId="{6E84F97A-4665-4C39-9BAA-C60325789C04}" srcOrd="4" destOrd="0" presId="urn:microsoft.com/office/officeart/2016/7/layout/RoundedRectangleTimeline"/>
    <dgm:cxn modelId="{D581815A-F8DF-4254-9964-9710039B8C56}" type="presParOf" srcId="{2AEFB00C-9372-4A0E-9095-90BF5ED8A32A}" destId="{F3F4A677-739C-4D18-B86F-8C76EDEF6FFB}" srcOrd="3" destOrd="0" presId="urn:microsoft.com/office/officeart/2016/7/layout/RoundedRectangleTimeline"/>
    <dgm:cxn modelId="{5E4A5902-EF53-487A-BBA4-97D66A10FFFF}" type="presParOf" srcId="{2AEFB00C-9372-4A0E-9095-90BF5ED8A32A}" destId="{9A773D2F-884C-45B4-B84D-F1EE0ACBD433}" srcOrd="4" destOrd="0" presId="urn:microsoft.com/office/officeart/2016/7/layout/RoundedRectangleTimeline"/>
    <dgm:cxn modelId="{BBEBBB8C-E6B1-478E-A642-AAC151F19015}" type="presParOf" srcId="{9A773D2F-884C-45B4-B84D-F1EE0ACBD433}" destId="{158159C4-F4F6-435A-9970-52D3F787DEE0}" srcOrd="0" destOrd="0" presId="urn:microsoft.com/office/officeart/2016/7/layout/RoundedRectangleTimeline"/>
    <dgm:cxn modelId="{E3CF99B0-9477-408E-9D06-D42AFD24D9F1}" type="presParOf" srcId="{9A773D2F-884C-45B4-B84D-F1EE0ACBD433}" destId="{7D37C1DB-6EE1-4720-B567-8E8E60B91240}" srcOrd="1" destOrd="0" presId="urn:microsoft.com/office/officeart/2016/7/layout/RoundedRectangleTimeline"/>
    <dgm:cxn modelId="{1D4F87CB-6BD9-4071-99C0-9B1264EB8D00}" type="presParOf" srcId="{9A773D2F-884C-45B4-B84D-F1EE0ACBD433}" destId="{44683EB5-B34A-489A-B410-4A9F67A6616C}" srcOrd="2" destOrd="0" presId="urn:microsoft.com/office/officeart/2016/7/layout/RoundedRectangleTimeline"/>
    <dgm:cxn modelId="{3D7D8609-4189-4B2C-B86E-BA048D3DDF06}" type="presParOf" srcId="{9A773D2F-884C-45B4-B84D-F1EE0ACBD433}" destId="{C61908EF-CD69-40E9-9EF2-10E0D9FD0304}" srcOrd="3" destOrd="0" presId="urn:microsoft.com/office/officeart/2016/7/layout/RoundedRectangleTimeline"/>
    <dgm:cxn modelId="{AB4D051E-8ED9-430F-8D32-0836944B9329}" type="presParOf" srcId="{9A773D2F-884C-45B4-B84D-F1EE0ACBD433}" destId="{667F6470-1995-4C06-89CB-0E9DD0CFC62B}" srcOrd="4" destOrd="0" presId="urn:microsoft.com/office/officeart/2016/7/layout/RoundedRectangleTimeline"/>
    <dgm:cxn modelId="{BB91E0CC-4955-4B56-948D-177BA937B3E7}" type="presParOf" srcId="{2AEFB00C-9372-4A0E-9095-90BF5ED8A32A}" destId="{1A6F2657-B66C-4B9A-BA61-E2AAD864DAEB}" srcOrd="5" destOrd="0" presId="urn:microsoft.com/office/officeart/2016/7/layout/RoundedRectangleTimeline"/>
    <dgm:cxn modelId="{A54D2673-9977-491E-A19E-C179DB9B3579}" type="presParOf" srcId="{2AEFB00C-9372-4A0E-9095-90BF5ED8A32A}" destId="{B207525A-FAD3-4A5A-8861-9A92E513F281}" srcOrd="6" destOrd="0" presId="urn:microsoft.com/office/officeart/2016/7/layout/RoundedRectangleTimeline"/>
    <dgm:cxn modelId="{16D50F45-7036-47EA-A227-EB7EA5745ECA}" type="presParOf" srcId="{B207525A-FAD3-4A5A-8861-9A92E513F281}" destId="{E9CAAA7C-3238-4169-9E40-7F65D4C01759}" srcOrd="0" destOrd="0" presId="urn:microsoft.com/office/officeart/2016/7/layout/RoundedRectangleTimeline"/>
    <dgm:cxn modelId="{FE901876-76ED-4FD3-90FD-9892F32D2B38}" type="presParOf" srcId="{B207525A-FAD3-4A5A-8861-9A92E513F281}" destId="{4D8C56C9-AB6F-49BC-B0C9-00F26D2BCF26}" srcOrd="1" destOrd="0" presId="urn:microsoft.com/office/officeart/2016/7/layout/RoundedRectangleTimeline"/>
    <dgm:cxn modelId="{D2EB124B-D6B6-40E0-8308-E3BA8C8BF497}" type="presParOf" srcId="{B207525A-FAD3-4A5A-8861-9A92E513F281}" destId="{AC11F27E-86AC-4F7B-AD80-CD64BD63652F}" srcOrd="2" destOrd="0" presId="urn:microsoft.com/office/officeart/2016/7/layout/RoundedRectangleTimeline"/>
    <dgm:cxn modelId="{B84986A3-64F2-4752-BB32-D58209F39611}" type="presParOf" srcId="{B207525A-FAD3-4A5A-8861-9A92E513F281}" destId="{B222E4D7-38B2-43E7-A7D9-6AFCCF39FD10}" srcOrd="3" destOrd="0" presId="urn:microsoft.com/office/officeart/2016/7/layout/RoundedRectangleTimeline"/>
    <dgm:cxn modelId="{5747E76C-94DB-4579-8736-1E1628BDC370}" type="presParOf" srcId="{B207525A-FAD3-4A5A-8861-9A92E513F281}" destId="{289894E0-84F6-4680-A618-84974221AC07}" srcOrd="4" destOrd="0" presId="urn:microsoft.com/office/officeart/2016/7/layout/RoundedRectangleTimeline"/>
    <dgm:cxn modelId="{8F2B61DC-916B-47BD-A8EE-3977F75D652B}" type="presParOf" srcId="{2AEFB00C-9372-4A0E-9095-90BF5ED8A32A}" destId="{1F2BAA9C-E571-41D8-A973-ACD08D5ACEA3}" srcOrd="7" destOrd="0" presId="urn:microsoft.com/office/officeart/2016/7/layout/RoundedRectangleTimeline"/>
    <dgm:cxn modelId="{9910708D-9666-4844-9A59-CC90F017353A}" type="presParOf" srcId="{2AEFB00C-9372-4A0E-9095-90BF5ED8A32A}" destId="{843834E5-9340-4D95-9FD7-089290343A90}" srcOrd="8" destOrd="0" presId="urn:microsoft.com/office/officeart/2016/7/layout/RoundedRectangleTimeline"/>
    <dgm:cxn modelId="{CFFF2962-4C33-4F47-BA44-845D28C28147}" type="presParOf" srcId="{843834E5-9340-4D95-9FD7-089290343A90}" destId="{537DCAA8-985A-4031-B478-EF0FB2F98DA4}" srcOrd="0" destOrd="0" presId="urn:microsoft.com/office/officeart/2016/7/layout/RoundedRectangleTimeline"/>
    <dgm:cxn modelId="{BB6D0B1B-4AC1-431B-A1C8-49A8B451E142}" type="presParOf" srcId="{843834E5-9340-4D95-9FD7-089290343A90}" destId="{39022010-EFBA-4D22-9850-26C5919E79F9}" srcOrd="1" destOrd="0" presId="urn:microsoft.com/office/officeart/2016/7/layout/RoundedRectangleTimeline"/>
    <dgm:cxn modelId="{5D83060E-199E-4425-BC65-653DE39B5AFF}" type="presParOf" srcId="{843834E5-9340-4D95-9FD7-089290343A90}" destId="{F681FFD0-C930-49D5-BF1D-8BCCAF26D2FE}" srcOrd="2" destOrd="0" presId="urn:microsoft.com/office/officeart/2016/7/layout/RoundedRectangleTimeline"/>
    <dgm:cxn modelId="{98BBC5D2-2B33-448E-B3C5-C9E0B3D0E88E}" type="presParOf" srcId="{843834E5-9340-4D95-9FD7-089290343A90}" destId="{488BC665-A301-4BD4-8606-07C4082B50A4}" srcOrd="3" destOrd="0" presId="urn:microsoft.com/office/officeart/2016/7/layout/RoundedRectangleTimeline"/>
    <dgm:cxn modelId="{87820C05-3E2A-43C7-9D65-25D7B4BE05A7}" type="presParOf" srcId="{843834E5-9340-4D95-9FD7-089290343A90}" destId="{784A9C40-CF3E-4282-BA0F-F9F6416CC69A}"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88C0C-C1AE-4CEB-82F5-90E0EFE33AFE}">
      <dsp:nvSpPr>
        <dsp:cNvPr id="0" name=""/>
        <dsp:cNvSpPr/>
      </dsp:nvSpPr>
      <dsp:spPr>
        <a:xfrm>
          <a:off x="0" y="115787"/>
          <a:ext cx="6261100" cy="100386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One percent (1%) tax on the earnings of individuals and businesses</a:t>
          </a:r>
        </a:p>
      </dsp:txBody>
      <dsp:txXfrm>
        <a:off x="49004" y="164791"/>
        <a:ext cx="6163092" cy="905852"/>
      </dsp:txXfrm>
    </dsp:sp>
    <dsp:sp modelId="{C427D8C4-0351-4112-9211-C149EC4483B3}">
      <dsp:nvSpPr>
        <dsp:cNvPr id="0" name=""/>
        <dsp:cNvSpPr/>
      </dsp:nvSpPr>
      <dsp:spPr>
        <a:xfrm>
          <a:off x="0" y="1194527"/>
          <a:ext cx="6261100" cy="1003860"/>
        </a:xfrm>
        <a:prstGeom prst="roundRect">
          <a:avLst/>
        </a:prstGeom>
        <a:gradFill rotWithShape="0">
          <a:gsLst>
            <a:gs pos="0">
              <a:schemeClr val="accent2">
                <a:hueOff val="-727682"/>
                <a:satOff val="-41964"/>
                <a:lumOff val="4314"/>
                <a:alphaOff val="0"/>
                <a:tint val="94000"/>
                <a:satMod val="103000"/>
                <a:lumMod val="102000"/>
              </a:schemeClr>
            </a:gs>
            <a:gs pos="50000">
              <a:schemeClr val="accent2">
                <a:hueOff val="-727682"/>
                <a:satOff val="-41964"/>
                <a:lumOff val="4314"/>
                <a:alphaOff val="0"/>
                <a:shade val="100000"/>
                <a:satMod val="110000"/>
                <a:lumMod val="100000"/>
              </a:schemeClr>
            </a:gs>
            <a:gs pos="100000">
              <a:schemeClr val="accent2">
                <a:hueOff val="-727682"/>
                <a:satOff val="-41964"/>
                <a:lumOff val="431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Applies to:</a:t>
          </a:r>
        </a:p>
      </dsp:txBody>
      <dsp:txXfrm>
        <a:off x="49004" y="1243531"/>
        <a:ext cx="6163092" cy="905852"/>
      </dsp:txXfrm>
    </dsp:sp>
    <dsp:sp modelId="{8F5A558E-446A-4B46-8AF5-24663C2C8CE9}">
      <dsp:nvSpPr>
        <dsp:cNvPr id="0" name=""/>
        <dsp:cNvSpPr/>
      </dsp:nvSpPr>
      <dsp:spPr>
        <a:xfrm>
          <a:off x="0" y="2198387"/>
          <a:ext cx="6261100"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All City residents regardless of where they work</a:t>
          </a:r>
        </a:p>
        <a:p>
          <a:pPr marL="228600" lvl="1" indent="-228600" algn="l" defTabSz="889000">
            <a:lnSpc>
              <a:spcPct val="90000"/>
            </a:lnSpc>
            <a:spcBef>
              <a:spcPct val="0"/>
            </a:spcBef>
            <a:spcAft>
              <a:spcPct val="20000"/>
            </a:spcAft>
            <a:buChar char="•"/>
          </a:pPr>
          <a:r>
            <a:rPr lang="en-US" sz="2000" kern="1200"/>
            <a:t>Nonresidents working within the City limits</a:t>
          </a:r>
        </a:p>
        <a:p>
          <a:pPr marL="228600" lvl="1" indent="-228600" algn="l" defTabSz="889000">
            <a:lnSpc>
              <a:spcPct val="90000"/>
            </a:lnSpc>
            <a:spcBef>
              <a:spcPct val="0"/>
            </a:spcBef>
            <a:spcAft>
              <a:spcPct val="20000"/>
            </a:spcAft>
            <a:buChar char="•"/>
          </a:pPr>
          <a:r>
            <a:rPr lang="en-US" sz="2000" kern="1200" dirty="0"/>
            <a:t>Businesses located in Kansas City or doing business in Kansas City</a:t>
          </a:r>
        </a:p>
      </dsp:txBody>
      <dsp:txXfrm>
        <a:off x="0" y="2198387"/>
        <a:ext cx="6261100" cy="1264770"/>
      </dsp:txXfrm>
    </dsp:sp>
    <dsp:sp modelId="{F1AAE412-3B0D-45CD-A1BC-4D06A0D83BBD}">
      <dsp:nvSpPr>
        <dsp:cNvPr id="0" name=""/>
        <dsp:cNvSpPr/>
      </dsp:nvSpPr>
      <dsp:spPr>
        <a:xfrm>
          <a:off x="0" y="3463157"/>
          <a:ext cx="6261100" cy="1003860"/>
        </a:xfrm>
        <a:prstGeom prst="roundRect">
          <a:avLst/>
        </a:prstGeom>
        <a:gradFill rotWithShape="0">
          <a:gsLst>
            <a:gs pos="0">
              <a:schemeClr val="accent2">
                <a:hueOff val="-1455363"/>
                <a:satOff val="-83928"/>
                <a:lumOff val="8628"/>
                <a:alphaOff val="0"/>
                <a:tint val="94000"/>
                <a:satMod val="103000"/>
                <a:lumMod val="102000"/>
              </a:schemeClr>
            </a:gs>
            <a:gs pos="50000">
              <a:schemeClr val="accent2">
                <a:hueOff val="-1455363"/>
                <a:satOff val="-83928"/>
                <a:lumOff val="8628"/>
                <a:alphaOff val="0"/>
                <a:shade val="100000"/>
                <a:satMod val="110000"/>
                <a:lumMod val="100000"/>
              </a:schemeClr>
            </a:gs>
            <a:gs pos="100000">
              <a:schemeClr val="accent2">
                <a:hueOff val="-1455363"/>
                <a:satOff val="-83928"/>
                <a:lumOff val="862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Three components</a:t>
          </a:r>
        </a:p>
      </dsp:txBody>
      <dsp:txXfrm>
        <a:off x="49004" y="3512161"/>
        <a:ext cx="6163092" cy="905852"/>
      </dsp:txXfrm>
    </dsp:sp>
    <dsp:sp modelId="{1965DD86-7F42-4BAA-8C0A-AF81457B6E47}">
      <dsp:nvSpPr>
        <dsp:cNvPr id="0" name=""/>
        <dsp:cNvSpPr/>
      </dsp:nvSpPr>
      <dsp:spPr>
        <a:xfrm>
          <a:off x="0" y="4467017"/>
          <a:ext cx="6261100"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Withholding</a:t>
          </a:r>
        </a:p>
        <a:p>
          <a:pPr marL="228600" lvl="1" indent="-228600" algn="l" defTabSz="889000">
            <a:lnSpc>
              <a:spcPct val="90000"/>
            </a:lnSpc>
            <a:spcBef>
              <a:spcPct val="0"/>
            </a:spcBef>
            <a:spcAft>
              <a:spcPct val="20000"/>
            </a:spcAft>
            <a:buChar char="•"/>
          </a:pPr>
          <a:r>
            <a:rPr lang="en-US" sz="2000" kern="1200"/>
            <a:t>Wage Earner</a:t>
          </a:r>
        </a:p>
        <a:p>
          <a:pPr marL="228600" lvl="1" indent="-228600" algn="l" defTabSz="889000">
            <a:lnSpc>
              <a:spcPct val="90000"/>
            </a:lnSpc>
            <a:spcBef>
              <a:spcPct val="0"/>
            </a:spcBef>
            <a:spcAft>
              <a:spcPct val="20000"/>
            </a:spcAft>
            <a:buChar char="•"/>
          </a:pPr>
          <a:r>
            <a:rPr lang="en-US" sz="2000" kern="1200"/>
            <a:t>Profits</a:t>
          </a:r>
        </a:p>
      </dsp:txBody>
      <dsp:txXfrm>
        <a:off x="0" y="4467017"/>
        <a:ext cx="6261100" cy="995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7158-0F83-48B4-A87A-358375610C8F}">
      <dsp:nvSpPr>
        <dsp:cNvPr id="0" name=""/>
        <dsp:cNvSpPr/>
      </dsp:nvSpPr>
      <dsp:spPr>
        <a:xfrm rot="16200000">
          <a:off x="1173284" y="1202379"/>
          <a:ext cx="405257" cy="1647811"/>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1963</a:t>
          </a:r>
        </a:p>
      </dsp:txBody>
      <dsp:txXfrm rot="5400000">
        <a:off x="571791" y="1843439"/>
        <a:ext cx="1628028" cy="365691"/>
      </dsp:txXfrm>
    </dsp:sp>
    <dsp:sp modelId="{AB25C0F8-5D57-40EB-B2FE-14FCFB1E0B82}">
      <dsp:nvSpPr>
        <dsp:cNvPr id="0" name=""/>
        <dsp:cNvSpPr/>
      </dsp:nvSpPr>
      <dsp:spPr>
        <a:xfrm>
          <a:off x="2737" y="0"/>
          <a:ext cx="2746352" cy="141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Earnings tax  approved at a rate of  0.50%</a:t>
          </a:r>
        </a:p>
      </dsp:txBody>
      <dsp:txXfrm>
        <a:off x="2737" y="0"/>
        <a:ext cx="2746352" cy="1418399"/>
      </dsp:txXfrm>
    </dsp:sp>
    <dsp:sp modelId="{90027EC3-4873-4D9B-BA55-5276590C9170}">
      <dsp:nvSpPr>
        <dsp:cNvPr id="0" name=""/>
        <dsp:cNvSpPr/>
      </dsp:nvSpPr>
      <dsp:spPr>
        <a:xfrm>
          <a:off x="1375913" y="1499450"/>
          <a:ext cx="0" cy="324205"/>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4B5EC5-D4D6-4328-963A-84CF5A880952}">
      <dsp:nvSpPr>
        <dsp:cNvPr id="0" name=""/>
        <dsp:cNvSpPr/>
      </dsp:nvSpPr>
      <dsp:spPr>
        <a:xfrm>
          <a:off x="1335387" y="1418399"/>
          <a:ext cx="81051" cy="810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77603-AF70-4206-92C8-47CAF65E4345}">
      <dsp:nvSpPr>
        <dsp:cNvPr id="0" name=""/>
        <dsp:cNvSpPr/>
      </dsp:nvSpPr>
      <dsp:spPr>
        <a:xfrm>
          <a:off x="2199819" y="1823656"/>
          <a:ext cx="1647811" cy="40525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1970</a:t>
          </a:r>
          <a:endParaRPr lang="en-US" sz="1200" kern="1200" dirty="0"/>
        </a:p>
      </dsp:txBody>
      <dsp:txXfrm>
        <a:off x="2199819" y="1823656"/>
        <a:ext cx="1647811" cy="405257"/>
      </dsp:txXfrm>
    </dsp:sp>
    <dsp:sp modelId="{5CE9F689-E0E3-49E1-AFEA-7577AD287F45}">
      <dsp:nvSpPr>
        <dsp:cNvPr id="0" name=""/>
        <dsp:cNvSpPr/>
      </dsp:nvSpPr>
      <dsp:spPr>
        <a:xfrm>
          <a:off x="1650548" y="2634170"/>
          <a:ext cx="2746352" cy="141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Earnings tax rate increases to 1%</a:t>
          </a:r>
        </a:p>
      </dsp:txBody>
      <dsp:txXfrm>
        <a:off x="1650548" y="2634170"/>
        <a:ext cx="2746352" cy="1418399"/>
      </dsp:txXfrm>
    </dsp:sp>
    <dsp:sp modelId="{E73281F5-4A7A-4D60-95D5-BB0A64189F04}">
      <dsp:nvSpPr>
        <dsp:cNvPr id="0" name=""/>
        <dsp:cNvSpPr/>
      </dsp:nvSpPr>
      <dsp:spPr>
        <a:xfrm>
          <a:off x="3023724" y="2228913"/>
          <a:ext cx="0" cy="324205"/>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3B3432-013E-4BE7-AA1F-9E2832A15236}">
      <dsp:nvSpPr>
        <dsp:cNvPr id="0" name=""/>
        <dsp:cNvSpPr/>
      </dsp:nvSpPr>
      <dsp:spPr>
        <a:xfrm>
          <a:off x="2983198" y="2553119"/>
          <a:ext cx="81051" cy="8105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159C4-F4F6-435A-9970-52D3F787DEE0}">
      <dsp:nvSpPr>
        <dsp:cNvPr id="0" name=""/>
        <dsp:cNvSpPr/>
      </dsp:nvSpPr>
      <dsp:spPr>
        <a:xfrm>
          <a:off x="3847630" y="1823656"/>
          <a:ext cx="1647811" cy="40525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2010</a:t>
          </a:r>
          <a:endParaRPr lang="en-US" sz="1200" kern="1200" dirty="0"/>
        </a:p>
      </dsp:txBody>
      <dsp:txXfrm>
        <a:off x="3847630" y="1823656"/>
        <a:ext cx="1647811" cy="405257"/>
      </dsp:txXfrm>
    </dsp:sp>
    <dsp:sp modelId="{7D37C1DB-6EE1-4720-B567-8E8E60B91240}">
      <dsp:nvSpPr>
        <dsp:cNvPr id="0" name=""/>
        <dsp:cNvSpPr/>
      </dsp:nvSpPr>
      <dsp:spPr>
        <a:xfrm>
          <a:off x="3298359" y="0"/>
          <a:ext cx="2746352" cy="141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Proposition A* passes in Missouri</a:t>
          </a:r>
        </a:p>
      </dsp:txBody>
      <dsp:txXfrm>
        <a:off x="3298359" y="0"/>
        <a:ext cx="2746352" cy="1418399"/>
      </dsp:txXfrm>
    </dsp:sp>
    <dsp:sp modelId="{44683EB5-B34A-489A-B410-4A9F67A6616C}">
      <dsp:nvSpPr>
        <dsp:cNvPr id="0" name=""/>
        <dsp:cNvSpPr/>
      </dsp:nvSpPr>
      <dsp:spPr>
        <a:xfrm>
          <a:off x="4671536" y="1499450"/>
          <a:ext cx="0" cy="324205"/>
        </a:xfrm>
        <a:prstGeom prst="line">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1908EF-CD69-40E9-9EF2-10E0D9FD0304}">
      <dsp:nvSpPr>
        <dsp:cNvPr id="0" name=""/>
        <dsp:cNvSpPr/>
      </dsp:nvSpPr>
      <dsp:spPr>
        <a:xfrm>
          <a:off x="4631010" y="1418399"/>
          <a:ext cx="81051" cy="810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AAA7C-3238-4169-9E40-7F65D4C01759}">
      <dsp:nvSpPr>
        <dsp:cNvPr id="0" name=""/>
        <dsp:cNvSpPr/>
      </dsp:nvSpPr>
      <dsp:spPr>
        <a:xfrm>
          <a:off x="5495441" y="1823656"/>
          <a:ext cx="1647811" cy="40525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2011</a:t>
          </a:r>
          <a:endParaRPr lang="en-US" sz="1200" kern="1200" dirty="0"/>
        </a:p>
      </dsp:txBody>
      <dsp:txXfrm>
        <a:off x="5495441" y="1823656"/>
        <a:ext cx="1647811" cy="405257"/>
      </dsp:txXfrm>
    </dsp:sp>
    <dsp:sp modelId="{4D8C56C9-AB6F-49BC-B0C9-00F26D2BCF26}">
      <dsp:nvSpPr>
        <dsp:cNvPr id="0" name=""/>
        <dsp:cNvSpPr/>
      </dsp:nvSpPr>
      <dsp:spPr>
        <a:xfrm>
          <a:off x="4946171" y="2634170"/>
          <a:ext cx="2746352" cy="141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Earnings tax renewal was upheld - 77% in favor</a:t>
          </a:r>
        </a:p>
      </dsp:txBody>
      <dsp:txXfrm>
        <a:off x="4946171" y="2634170"/>
        <a:ext cx="2746352" cy="1418399"/>
      </dsp:txXfrm>
    </dsp:sp>
    <dsp:sp modelId="{AC11F27E-86AC-4F7B-AD80-CD64BD63652F}">
      <dsp:nvSpPr>
        <dsp:cNvPr id="0" name=""/>
        <dsp:cNvSpPr/>
      </dsp:nvSpPr>
      <dsp:spPr>
        <a:xfrm>
          <a:off x="6319347" y="2228913"/>
          <a:ext cx="0" cy="324205"/>
        </a:xfrm>
        <a:prstGeom prst="line">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22E4D7-38B2-43E7-A7D9-6AFCCF39FD10}">
      <dsp:nvSpPr>
        <dsp:cNvPr id="0" name=""/>
        <dsp:cNvSpPr/>
      </dsp:nvSpPr>
      <dsp:spPr>
        <a:xfrm>
          <a:off x="6278821" y="2553119"/>
          <a:ext cx="81051" cy="810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DCAA8-985A-4031-B478-EF0FB2F98DA4}">
      <dsp:nvSpPr>
        <dsp:cNvPr id="0" name=""/>
        <dsp:cNvSpPr/>
      </dsp:nvSpPr>
      <dsp:spPr>
        <a:xfrm rot="5400000">
          <a:off x="7764530" y="1202379"/>
          <a:ext cx="405257" cy="1647811"/>
        </a:xfrm>
        <a:prstGeom prst="round2Same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2016</a:t>
          </a:r>
          <a:endParaRPr lang="en-US" sz="1200" kern="1200" dirty="0"/>
        </a:p>
      </dsp:txBody>
      <dsp:txXfrm rot="-5400000">
        <a:off x="7143254" y="1843439"/>
        <a:ext cx="1628028" cy="365691"/>
      </dsp:txXfrm>
    </dsp:sp>
    <dsp:sp modelId="{39022010-EFBA-4D22-9850-26C5919E79F9}">
      <dsp:nvSpPr>
        <dsp:cNvPr id="0" name=""/>
        <dsp:cNvSpPr/>
      </dsp:nvSpPr>
      <dsp:spPr>
        <a:xfrm>
          <a:off x="6593982" y="0"/>
          <a:ext cx="2746352" cy="141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Earnings tax renewal was upheld -  78% in favor</a:t>
          </a:r>
        </a:p>
      </dsp:txBody>
      <dsp:txXfrm>
        <a:off x="6593982" y="0"/>
        <a:ext cx="2746352" cy="1418399"/>
      </dsp:txXfrm>
    </dsp:sp>
    <dsp:sp modelId="{F681FFD0-C930-49D5-BF1D-8BCCAF26D2FE}">
      <dsp:nvSpPr>
        <dsp:cNvPr id="0" name=""/>
        <dsp:cNvSpPr/>
      </dsp:nvSpPr>
      <dsp:spPr>
        <a:xfrm>
          <a:off x="7967158" y="1499450"/>
          <a:ext cx="0" cy="324205"/>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8BC665-A301-4BD4-8606-07C4082B50A4}">
      <dsp:nvSpPr>
        <dsp:cNvPr id="0" name=""/>
        <dsp:cNvSpPr/>
      </dsp:nvSpPr>
      <dsp:spPr>
        <a:xfrm>
          <a:off x="7926632" y="1418399"/>
          <a:ext cx="81051" cy="8105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FD0B35-9913-4A00-A0C3-DB700E92F2C2}" type="datetimeFigureOut">
              <a:rPr lang="en-US" smtClean="0"/>
              <a:t>1/13/2021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AF6DD5-A26D-457C-BE03-B53AEC844929}" type="slidenum">
              <a:rPr lang="en-US" smtClean="0"/>
              <a:t>‹#›</a:t>
            </a:fld>
            <a:endParaRPr lang="en-US" dirty="0"/>
          </a:p>
        </p:txBody>
      </p:sp>
    </p:spTree>
    <p:extLst>
      <p:ext uri="{BB962C8B-B14F-4D97-AF65-F5344CB8AC3E}">
        <p14:creationId xmlns:p14="http://schemas.microsoft.com/office/powerpoint/2010/main" val="106357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E3879-41DD-42F3-92B5-214B8EC0406E}" type="datetime1">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287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A7366-8118-49D8-80DE-9FFD62AA676A}"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85929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A7366-8118-49D8-80DE-9FFD62AA676A}"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9951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A7366-8118-49D8-80DE-9FFD62AA676A}"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625723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A7366-8118-49D8-80DE-9FFD62AA676A}"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99202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87A7366-8118-49D8-80DE-9FFD62AA676A}" type="datetime1">
              <a:rPr lang="en-US" smtClean="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93948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87A7366-8118-49D8-80DE-9FFD62AA676A}" type="datetime1">
              <a:rPr lang="en-US" smtClean="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531486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86F99-C61E-4FE0-87DC-F3677E2FD424}" type="datetime1">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921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AC5C7DE-F71B-4BCA-8D57-7A529BDEF21D}" type="datetime1">
              <a:rPr lang="en-US" smtClean="0"/>
              <a:t>1/13/2021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82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27262-A8F3-406C-9893-FDB2041B99F1}" type="datetime1">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196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23952D-229F-4BE8-B055-6B444AF940B5}" type="datetime1">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842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A3344-C565-4894-9B1A-CB2E1B37E418}"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826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D5981-6AB6-4797-9D6E-46C0F39678B3}" type="datetime1">
              <a:rPr lang="en-US" smtClean="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78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BB66AE-A60E-4C3C-A5D4-850F15AF82FC}" type="datetime1">
              <a:rPr lang="en-US" smtClean="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000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4784A60-13E0-46CB-AE12-F1C0CD198B7E}" type="datetime1">
              <a:rPr lang="en-US" smtClean="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075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D08EA0-9EB8-4216-BEE4-2EB66F9B26FC}"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00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7ED07-360B-4675-92C6-F22AD4F5C7BD}" type="datetime1">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455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7A7366-8118-49D8-80DE-9FFD62AA676A}" type="datetime1">
              <a:rPr lang="en-US" smtClean="0"/>
              <a:t>1/13/2021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9282497"/>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32">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35" name="Rectangle 34">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40510" y="2733709"/>
            <a:ext cx="7657792" cy="1373070"/>
          </a:xfrm>
        </p:spPr>
        <p:txBody>
          <a:bodyPr>
            <a:normAutofit/>
          </a:bodyPr>
          <a:lstStyle/>
          <a:p>
            <a:r>
              <a:rPr lang="en-US" sz="4600">
                <a:solidFill>
                  <a:srgbClr val="FFFFFF"/>
                </a:solidFill>
              </a:rPr>
              <a:t>KANSAS CITY, MISSOURI</a:t>
            </a:r>
            <a:br>
              <a:rPr lang="en-US" sz="4600">
                <a:solidFill>
                  <a:srgbClr val="FFFFFF"/>
                </a:solidFill>
              </a:rPr>
            </a:br>
            <a:r>
              <a:rPr lang="en-US" sz="4600">
                <a:solidFill>
                  <a:srgbClr val="FFFFFF"/>
                </a:solidFill>
              </a:rPr>
              <a:t>EARNINGS TAX</a:t>
            </a:r>
          </a:p>
        </p:txBody>
      </p:sp>
      <p:sp>
        <p:nvSpPr>
          <p:cNvPr id="3" name="Subtitle 2"/>
          <p:cNvSpPr>
            <a:spLocks noGrp="1"/>
          </p:cNvSpPr>
          <p:nvPr>
            <p:ph type="subTitle" idx="1"/>
          </p:nvPr>
        </p:nvSpPr>
        <p:spPr>
          <a:xfrm>
            <a:off x="1194149" y="4394039"/>
            <a:ext cx="7304152" cy="1748144"/>
          </a:xfrm>
        </p:spPr>
        <p:txBody>
          <a:bodyPr>
            <a:normAutofit/>
          </a:bodyPr>
          <a:lstStyle/>
          <a:p>
            <a:r>
              <a:rPr lang="en-US" dirty="0"/>
              <a:t>Overview</a:t>
            </a:r>
          </a:p>
          <a:p>
            <a:endParaRPr lang="en-US" dirty="0"/>
          </a:p>
          <a:p>
            <a:r>
              <a:rPr lang="en-US" dirty="0"/>
              <a:t>Tammy Queen, Director of Finance</a:t>
            </a:r>
          </a:p>
          <a:p>
            <a:r>
              <a:rPr lang="en-US" dirty="0"/>
              <a:t>City of Kansas City, Missouri</a:t>
            </a:r>
          </a:p>
        </p:txBody>
      </p:sp>
    </p:spTree>
    <p:extLst>
      <p:ext uri="{BB962C8B-B14F-4D97-AF65-F5344CB8AC3E}">
        <p14:creationId xmlns:p14="http://schemas.microsoft.com/office/powerpoint/2010/main" val="53037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earnings tax support in Kansas City?</a:t>
            </a:r>
          </a:p>
        </p:txBody>
      </p:sp>
      <p:sp>
        <p:nvSpPr>
          <p:cNvPr id="27" name="Slide Number Placeholder 26"/>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4" name="Picture 3"/>
          <p:cNvPicPr>
            <a:picLocks noChangeAspect="1"/>
          </p:cNvPicPr>
          <p:nvPr/>
        </p:nvPicPr>
        <p:blipFill>
          <a:blip r:embed="rId2"/>
          <a:stretch>
            <a:fillRect/>
          </a:stretch>
        </p:blipFill>
        <p:spPr>
          <a:xfrm>
            <a:off x="323542" y="2150006"/>
            <a:ext cx="1748984" cy="1748984"/>
          </a:xfrm>
          <a:prstGeom prst="rect">
            <a:avLst/>
          </a:prstGeom>
        </p:spPr>
      </p:pic>
      <p:pic>
        <p:nvPicPr>
          <p:cNvPr id="5" name="Picture 4"/>
          <p:cNvPicPr>
            <a:picLocks noChangeAspect="1"/>
          </p:cNvPicPr>
          <p:nvPr/>
        </p:nvPicPr>
        <p:blipFill>
          <a:blip r:embed="rId3"/>
          <a:stretch>
            <a:fillRect/>
          </a:stretch>
        </p:blipFill>
        <p:spPr>
          <a:xfrm>
            <a:off x="2392856" y="2156657"/>
            <a:ext cx="1743429" cy="1735681"/>
          </a:xfrm>
          <a:prstGeom prst="rect">
            <a:avLst/>
          </a:prstGeom>
        </p:spPr>
      </p:pic>
      <p:pic>
        <p:nvPicPr>
          <p:cNvPr id="6" name="Picture 5"/>
          <p:cNvPicPr>
            <a:picLocks noChangeAspect="1"/>
          </p:cNvPicPr>
          <p:nvPr/>
        </p:nvPicPr>
        <p:blipFill>
          <a:blip r:embed="rId4"/>
          <a:stretch>
            <a:fillRect/>
          </a:stretch>
        </p:blipFill>
        <p:spPr>
          <a:xfrm>
            <a:off x="6291919" y="2156658"/>
            <a:ext cx="2006453" cy="1700572"/>
          </a:xfrm>
          <a:prstGeom prst="rect">
            <a:avLst/>
          </a:prstGeom>
        </p:spPr>
      </p:pic>
      <p:pic>
        <p:nvPicPr>
          <p:cNvPr id="7" name="Picture 6"/>
          <p:cNvPicPr>
            <a:picLocks noChangeAspect="1"/>
          </p:cNvPicPr>
          <p:nvPr/>
        </p:nvPicPr>
        <p:blipFill>
          <a:blip r:embed="rId5"/>
          <a:stretch>
            <a:fillRect/>
          </a:stretch>
        </p:blipFill>
        <p:spPr>
          <a:xfrm>
            <a:off x="8778155" y="4697221"/>
            <a:ext cx="1619250" cy="1407551"/>
          </a:xfrm>
          <a:prstGeom prst="rect">
            <a:avLst/>
          </a:prstGeom>
        </p:spPr>
      </p:pic>
      <p:pic>
        <p:nvPicPr>
          <p:cNvPr id="8" name="Picture 7"/>
          <p:cNvPicPr>
            <a:picLocks noChangeAspect="1"/>
          </p:cNvPicPr>
          <p:nvPr/>
        </p:nvPicPr>
        <p:blipFill>
          <a:blip r:embed="rId6"/>
          <a:stretch>
            <a:fillRect/>
          </a:stretch>
        </p:blipFill>
        <p:spPr>
          <a:xfrm>
            <a:off x="4467516" y="4592922"/>
            <a:ext cx="1619250" cy="1723355"/>
          </a:xfrm>
          <a:prstGeom prst="rect">
            <a:avLst/>
          </a:prstGeom>
        </p:spPr>
      </p:pic>
      <p:pic>
        <p:nvPicPr>
          <p:cNvPr id="9" name="Picture 8"/>
          <p:cNvPicPr>
            <a:picLocks noChangeAspect="1"/>
          </p:cNvPicPr>
          <p:nvPr/>
        </p:nvPicPr>
        <p:blipFill>
          <a:blip r:embed="rId7"/>
          <a:stretch>
            <a:fillRect/>
          </a:stretch>
        </p:blipFill>
        <p:spPr>
          <a:xfrm>
            <a:off x="6503828" y="4506319"/>
            <a:ext cx="1652510" cy="1704852"/>
          </a:xfrm>
          <a:prstGeom prst="rect">
            <a:avLst/>
          </a:prstGeom>
        </p:spPr>
      </p:pic>
      <p:pic>
        <p:nvPicPr>
          <p:cNvPr id="10" name="Picture 9"/>
          <p:cNvPicPr>
            <a:picLocks noChangeAspect="1"/>
          </p:cNvPicPr>
          <p:nvPr/>
        </p:nvPicPr>
        <p:blipFill>
          <a:blip r:embed="rId8"/>
          <a:stretch>
            <a:fillRect/>
          </a:stretch>
        </p:blipFill>
        <p:spPr>
          <a:xfrm>
            <a:off x="4455222" y="2150006"/>
            <a:ext cx="1585478" cy="1748984"/>
          </a:xfrm>
          <a:prstGeom prst="rect">
            <a:avLst/>
          </a:prstGeom>
        </p:spPr>
      </p:pic>
      <p:pic>
        <p:nvPicPr>
          <p:cNvPr id="11" name="Picture 10"/>
          <p:cNvPicPr>
            <a:picLocks noChangeAspect="1"/>
          </p:cNvPicPr>
          <p:nvPr/>
        </p:nvPicPr>
        <p:blipFill>
          <a:blip r:embed="rId9"/>
          <a:stretch>
            <a:fillRect/>
          </a:stretch>
        </p:blipFill>
        <p:spPr>
          <a:xfrm>
            <a:off x="2284059" y="4568320"/>
            <a:ext cx="1935320" cy="1767891"/>
          </a:xfrm>
          <a:prstGeom prst="rect">
            <a:avLst/>
          </a:prstGeom>
        </p:spPr>
      </p:pic>
      <p:pic>
        <p:nvPicPr>
          <p:cNvPr id="12" name="Picture 11"/>
          <p:cNvPicPr>
            <a:picLocks noChangeAspect="1"/>
          </p:cNvPicPr>
          <p:nvPr/>
        </p:nvPicPr>
        <p:blipFill>
          <a:blip r:embed="rId10"/>
          <a:stretch>
            <a:fillRect/>
          </a:stretch>
        </p:blipFill>
        <p:spPr>
          <a:xfrm>
            <a:off x="8584554" y="2156657"/>
            <a:ext cx="2006453" cy="1697324"/>
          </a:xfrm>
          <a:prstGeom prst="rect">
            <a:avLst/>
          </a:prstGeom>
        </p:spPr>
      </p:pic>
      <p:pic>
        <p:nvPicPr>
          <p:cNvPr id="13" name="Picture 12"/>
          <p:cNvPicPr>
            <a:picLocks noChangeAspect="1"/>
          </p:cNvPicPr>
          <p:nvPr/>
        </p:nvPicPr>
        <p:blipFill>
          <a:blip r:embed="rId11"/>
          <a:stretch>
            <a:fillRect/>
          </a:stretch>
        </p:blipFill>
        <p:spPr>
          <a:xfrm>
            <a:off x="269128" y="4577411"/>
            <a:ext cx="1775783" cy="1767891"/>
          </a:xfrm>
          <a:prstGeom prst="rect">
            <a:avLst/>
          </a:prstGeom>
        </p:spPr>
      </p:pic>
      <p:sp>
        <p:nvSpPr>
          <p:cNvPr id="14" name="TextBox 13"/>
          <p:cNvSpPr txBox="1"/>
          <p:nvPr/>
        </p:nvSpPr>
        <p:spPr>
          <a:xfrm>
            <a:off x="452191" y="6316278"/>
            <a:ext cx="1541627" cy="646331"/>
          </a:xfrm>
          <a:prstGeom prst="rect">
            <a:avLst/>
          </a:prstGeom>
          <a:noFill/>
        </p:spPr>
        <p:txBody>
          <a:bodyPr wrap="square" rtlCol="0">
            <a:spAutoFit/>
          </a:bodyPr>
          <a:lstStyle/>
          <a:p>
            <a:r>
              <a:rPr lang="en-US" dirty="0"/>
              <a:t>Debt service</a:t>
            </a:r>
          </a:p>
          <a:p>
            <a:endParaRPr lang="en-US" dirty="0"/>
          </a:p>
        </p:txBody>
      </p:sp>
      <p:sp>
        <p:nvSpPr>
          <p:cNvPr id="17" name="TextBox 16"/>
          <p:cNvSpPr txBox="1"/>
          <p:nvPr/>
        </p:nvSpPr>
        <p:spPr>
          <a:xfrm>
            <a:off x="339202" y="3925459"/>
            <a:ext cx="2073116" cy="646331"/>
          </a:xfrm>
          <a:prstGeom prst="rect">
            <a:avLst/>
          </a:prstGeom>
          <a:noFill/>
        </p:spPr>
        <p:txBody>
          <a:bodyPr wrap="square" rtlCol="0">
            <a:spAutoFit/>
          </a:bodyPr>
          <a:lstStyle/>
          <a:p>
            <a:r>
              <a:rPr lang="en-US" dirty="0"/>
              <a:t>Fire protection</a:t>
            </a:r>
          </a:p>
          <a:p>
            <a:endParaRPr lang="en-US" dirty="0"/>
          </a:p>
        </p:txBody>
      </p:sp>
      <p:sp>
        <p:nvSpPr>
          <p:cNvPr id="18" name="TextBox 17"/>
          <p:cNvSpPr txBox="1"/>
          <p:nvPr/>
        </p:nvSpPr>
        <p:spPr>
          <a:xfrm>
            <a:off x="2795503" y="3926594"/>
            <a:ext cx="1743428" cy="369332"/>
          </a:xfrm>
          <a:prstGeom prst="rect">
            <a:avLst/>
          </a:prstGeom>
          <a:noFill/>
        </p:spPr>
        <p:txBody>
          <a:bodyPr wrap="square" rtlCol="0">
            <a:spAutoFit/>
          </a:bodyPr>
          <a:lstStyle/>
          <a:p>
            <a:r>
              <a:rPr lang="en-US" dirty="0"/>
              <a:t>Police</a:t>
            </a:r>
          </a:p>
        </p:txBody>
      </p:sp>
      <p:sp>
        <p:nvSpPr>
          <p:cNvPr id="20" name="TextBox 19"/>
          <p:cNvSpPr txBox="1"/>
          <p:nvPr/>
        </p:nvSpPr>
        <p:spPr>
          <a:xfrm>
            <a:off x="6210830" y="3921990"/>
            <a:ext cx="2394197" cy="646331"/>
          </a:xfrm>
          <a:prstGeom prst="rect">
            <a:avLst/>
          </a:prstGeom>
          <a:noFill/>
        </p:spPr>
        <p:txBody>
          <a:bodyPr wrap="square" rtlCol="0">
            <a:spAutoFit/>
          </a:bodyPr>
          <a:lstStyle/>
          <a:p>
            <a:r>
              <a:rPr lang="en-US" dirty="0"/>
              <a:t>Health care programs</a:t>
            </a:r>
          </a:p>
          <a:p>
            <a:endParaRPr lang="en-US" dirty="0"/>
          </a:p>
        </p:txBody>
      </p:sp>
      <p:sp>
        <p:nvSpPr>
          <p:cNvPr id="21" name="TextBox 20"/>
          <p:cNvSpPr txBox="1"/>
          <p:nvPr/>
        </p:nvSpPr>
        <p:spPr>
          <a:xfrm>
            <a:off x="8837031" y="6249177"/>
            <a:ext cx="1652509" cy="646331"/>
          </a:xfrm>
          <a:prstGeom prst="rect">
            <a:avLst/>
          </a:prstGeom>
          <a:noFill/>
        </p:spPr>
        <p:txBody>
          <a:bodyPr wrap="square" rtlCol="0">
            <a:spAutoFit/>
          </a:bodyPr>
          <a:lstStyle/>
          <a:p>
            <a:r>
              <a:rPr lang="en-US" dirty="0"/>
              <a:t>Street repairs</a:t>
            </a:r>
          </a:p>
          <a:p>
            <a:endParaRPr lang="en-US" dirty="0"/>
          </a:p>
        </p:txBody>
      </p:sp>
      <p:sp>
        <p:nvSpPr>
          <p:cNvPr id="22" name="TextBox 21"/>
          <p:cNvSpPr txBox="1"/>
          <p:nvPr/>
        </p:nvSpPr>
        <p:spPr>
          <a:xfrm>
            <a:off x="4264426" y="6365954"/>
            <a:ext cx="2115322" cy="369332"/>
          </a:xfrm>
          <a:prstGeom prst="rect">
            <a:avLst/>
          </a:prstGeom>
          <a:noFill/>
        </p:spPr>
        <p:txBody>
          <a:bodyPr wrap="square" rtlCol="0">
            <a:spAutoFit/>
          </a:bodyPr>
          <a:lstStyle/>
          <a:p>
            <a:r>
              <a:rPr lang="en-US" dirty="0"/>
              <a:t>Affordable housing</a:t>
            </a:r>
          </a:p>
        </p:txBody>
      </p:sp>
      <p:sp>
        <p:nvSpPr>
          <p:cNvPr id="23" name="TextBox 22"/>
          <p:cNvSpPr txBox="1"/>
          <p:nvPr/>
        </p:nvSpPr>
        <p:spPr>
          <a:xfrm>
            <a:off x="6361794" y="6177778"/>
            <a:ext cx="1936578" cy="923330"/>
          </a:xfrm>
          <a:prstGeom prst="rect">
            <a:avLst/>
          </a:prstGeom>
          <a:noFill/>
        </p:spPr>
        <p:txBody>
          <a:bodyPr wrap="square" rtlCol="0">
            <a:spAutoFit/>
          </a:bodyPr>
          <a:lstStyle/>
          <a:p>
            <a:pPr algn="ctr"/>
            <a:r>
              <a:rPr lang="en-US" dirty="0"/>
              <a:t>Environmental quality</a:t>
            </a:r>
          </a:p>
          <a:p>
            <a:endParaRPr lang="en-US" dirty="0"/>
          </a:p>
        </p:txBody>
      </p:sp>
      <p:sp>
        <p:nvSpPr>
          <p:cNvPr id="24" name="TextBox 23"/>
          <p:cNvSpPr txBox="1"/>
          <p:nvPr/>
        </p:nvSpPr>
        <p:spPr>
          <a:xfrm>
            <a:off x="4357444" y="3957863"/>
            <a:ext cx="2073116" cy="646331"/>
          </a:xfrm>
          <a:prstGeom prst="rect">
            <a:avLst/>
          </a:prstGeom>
          <a:noFill/>
        </p:spPr>
        <p:txBody>
          <a:bodyPr wrap="square" rtlCol="0">
            <a:spAutoFit/>
          </a:bodyPr>
          <a:lstStyle/>
          <a:p>
            <a:r>
              <a:rPr lang="en-US" dirty="0"/>
              <a:t>Trash collection</a:t>
            </a:r>
          </a:p>
          <a:p>
            <a:endParaRPr lang="en-US" dirty="0"/>
          </a:p>
        </p:txBody>
      </p:sp>
      <p:sp>
        <p:nvSpPr>
          <p:cNvPr id="25" name="TextBox 24"/>
          <p:cNvSpPr txBox="1"/>
          <p:nvPr/>
        </p:nvSpPr>
        <p:spPr>
          <a:xfrm>
            <a:off x="2547205" y="6365954"/>
            <a:ext cx="2240023" cy="646331"/>
          </a:xfrm>
          <a:prstGeom prst="rect">
            <a:avLst/>
          </a:prstGeom>
          <a:noFill/>
        </p:spPr>
        <p:txBody>
          <a:bodyPr wrap="square" rtlCol="0">
            <a:spAutoFit/>
          </a:bodyPr>
          <a:lstStyle/>
          <a:p>
            <a:r>
              <a:rPr lang="en-US" dirty="0"/>
              <a:t>Weed control</a:t>
            </a:r>
          </a:p>
          <a:p>
            <a:endParaRPr lang="en-US" dirty="0"/>
          </a:p>
        </p:txBody>
      </p:sp>
      <p:sp>
        <p:nvSpPr>
          <p:cNvPr id="26" name="TextBox 25"/>
          <p:cNvSpPr txBox="1"/>
          <p:nvPr/>
        </p:nvSpPr>
        <p:spPr>
          <a:xfrm>
            <a:off x="8202719" y="3925239"/>
            <a:ext cx="2921135" cy="923330"/>
          </a:xfrm>
          <a:prstGeom prst="rect">
            <a:avLst/>
          </a:prstGeom>
          <a:noFill/>
        </p:spPr>
        <p:txBody>
          <a:bodyPr wrap="square" rtlCol="0">
            <a:spAutoFit/>
          </a:bodyPr>
          <a:lstStyle/>
          <a:p>
            <a:pPr algn="ctr"/>
            <a:r>
              <a:rPr lang="en-US" dirty="0"/>
              <a:t>Dangerous buildings removal </a:t>
            </a:r>
          </a:p>
          <a:p>
            <a:endParaRPr lang="en-US" dirty="0"/>
          </a:p>
        </p:txBody>
      </p:sp>
    </p:spTree>
    <p:extLst>
      <p:ext uri="{BB962C8B-B14F-4D97-AF65-F5344CB8AC3E}">
        <p14:creationId xmlns:p14="http://schemas.microsoft.com/office/powerpoint/2010/main" val="211413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KCMO Regional Assets</a:t>
            </a:r>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a:t>American Jazz Museum</a:t>
            </a:r>
          </a:p>
          <a:p>
            <a:pPr>
              <a:buFont typeface="Wingdings" panose="05000000000000000000" pitchFamily="2" charset="2"/>
              <a:buChar char="§"/>
              <a:defRPr/>
            </a:pPr>
            <a:r>
              <a:rPr lang="en-US" dirty="0"/>
              <a:t>Negro Leagues Baseball Museum</a:t>
            </a:r>
          </a:p>
          <a:p>
            <a:pPr>
              <a:buFont typeface="Wingdings" panose="05000000000000000000" pitchFamily="2" charset="2"/>
              <a:buChar char="§"/>
              <a:defRPr/>
            </a:pPr>
            <a:r>
              <a:rPr lang="en-US" dirty="0"/>
              <a:t>Liberty Memorial</a:t>
            </a:r>
          </a:p>
          <a:p>
            <a:pPr>
              <a:buFont typeface="Wingdings" panose="05000000000000000000" pitchFamily="2" charset="2"/>
              <a:buChar char="§"/>
              <a:defRPr/>
            </a:pPr>
            <a:r>
              <a:rPr lang="en-US" dirty="0"/>
              <a:t>Kansas City Museum</a:t>
            </a:r>
          </a:p>
          <a:p>
            <a:pPr>
              <a:buFont typeface="Wingdings" panose="05000000000000000000" pitchFamily="2" charset="2"/>
              <a:buChar char="§"/>
              <a:defRPr/>
            </a:pPr>
            <a:r>
              <a:rPr lang="en-US" dirty="0"/>
              <a:t>Bartle Hall and Convention Center Complex</a:t>
            </a:r>
          </a:p>
          <a:p>
            <a:pPr>
              <a:buFont typeface="Wingdings" panose="05000000000000000000" pitchFamily="2" charset="2"/>
              <a:buChar char="§"/>
              <a:defRPr/>
            </a:pPr>
            <a:r>
              <a:rPr lang="en-US" dirty="0"/>
              <a:t>T-Mobile Center</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364737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KCMO Shared Services/Support</a:t>
            </a:r>
          </a:p>
        </p:txBody>
      </p:sp>
      <p:sp>
        <p:nvSpPr>
          <p:cNvPr id="3" name="Content Placeholder 2"/>
          <p:cNvSpPr>
            <a:spLocks noGrp="1"/>
          </p:cNvSpPr>
          <p:nvPr>
            <p:ph sz="half" idx="1"/>
          </p:nvPr>
        </p:nvSpPr>
        <p:spPr/>
        <p:txBody>
          <a:bodyPr>
            <a:normAutofit fontScale="55000" lnSpcReduction="20000"/>
          </a:bodyPr>
          <a:lstStyle/>
          <a:p>
            <a:pPr lvl="0"/>
            <a:r>
              <a:rPr lang="en-US" sz="3600" dirty="0"/>
              <a:t>Regional Police Academy</a:t>
            </a:r>
          </a:p>
          <a:p>
            <a:pPr lvl="0"/>
            <a:r>
              <a:rPr lang="en-US" sz="3600" dirty="0"/>
              <a:t>Police Helicopter Unit</a:t>
            </a:r>
          </a:p>
          <a:p>
            <a:pPr lvl="0"/>
            <a:r>
              <a:rPr lang="en-US" sz="3600" dirty="0"/>
              <a:t>Regional Computer Forensics Laboratory (RCFL)</a:t>
            </a:r>
          </a:p>
          <a:p>
            <a:pPr lvl="0"/>
            <a:r>
              <a:rPr lang="en-US" sz="3600" dirty="0"/>
              <a:t>Emerging Threats Analysis Capability (ETAC)</a:t>
            </a:r>
          </a:p>
          <a:p>
            <a:pPr lvl="0"/>
            <a:r>
              <a:rPr lang="en-US" sz="3600" dirty="0"/>
              <a:t>K-9 Unit</a:t>
            </a:r>
          </a:p>
          <a:p>
            <a:pPr lvl="0"/>
            <a:r>
              <a:rPr lang="en-US" sz="3600" dirty="0"/>
              <a:t>Bomb and Arson Squad</a:t>
            </a:r>
          </a:p>
          <a:p>
            <a:pPr>
              <a:lnSpc>
                <a:spcPct val="110000"/>
              </a:lnSpc>
              <a:spcBef>
                <a:spcPts val="0"/>
              </a:spcBef>
            </a:pPr>
            <a:r>
              <a:rPr lang="en-US" sz="3600" dirty="0"/>
              <a:t>Tactical Response Teams</a:t>
            </a:r>
          </a:p>
          <a:p>
            <a:pPr lvl="0"/>
            <a:r>
              <a:rPr lang="en-US" sz="3600" dirty="0"/>
              <a:t>Metropolitan Police Squad (Metro Squad)</a:t>
            </a:r>
          </a:p>
          <a:p>
            <a:pPr lvl="0"/>
            <a:endParaRPr lang="en-US" dirty="0"/>
          </a:p>
        </p:txBody>
      </p:sp>
      <p:sp>
        <p:nvSpPr>
          <p:cNvPr id="8" name="Content Placeholder 7">
            <a:extLst>
              <a:ext uri="{FF2B5EF4-FFF2-40B4-BE49-F238E27FC236}">
                <a16:creationId xmlns:a16="http://schemas.microsoft.com/office/drawing/2014/main" id="{2B11D1E5-EA1F-434F-BAC1-9210410F8151}"/>
              </a:ext>
            </a:extLst>
          </p:cNvPr>
          <p:cNvSpPr>
            <a:spLocks noGrp="1"/>
          </p:cNvSpPr>
          <p:nvPr>
            <p:ph sz="half" idx="2"/>
          </p:nvPr>
        </p:nvSpPr>
        <p:spPr/>
        <p:txBody>
          <a:bodyPr>
            <a:noAutofit/>
          </a:bodyPr>
          <a:lstStyle/>
          <a:p>
            <a:pPr lvl="0"/>
            <a:r>
              <a:rPr lang="en-US" sz="2000" dirty="0"/>
              <a:t>Homeland Security</a:t>
            </a:r>
          </a:p>
          <a:p>
            <a:pPr lvl="0"/>
            <a:r>
              <a:rPr lang="en-US" sz="2000" dirty="0"/>
              <a:t>Public Safety Radio Communications</a:t>
            </a:r>
          </a:p>
          <a:p>
            <a:pPr lvl="0"/>
            <a:r>
              <a:rPr lang="en-US" sz="2000" dirty="0"/>
              <a:t>Regional Fusion Center </a:t>
            </a:r>
          </a:p>
          <a:p>
            <a:pPr lvl="0"/>
            <a:r>
              <a:rPr lang="en-US" sz="2000" dirty="0"/>
              <a:t>Law Enforcement Resource Center</a:t>
            </a:r>
          </a:p>
          <a:p>
            <a:pPr lvl="0"/>
            <a:r>
              <a:rPr lang="en-US" sz="2000" dirty="0"/>
              <a:t>High Intensity Drug Trafficking Areas (HIDTA) Program</a:t>
            </a:r>
          </a:p>
          <a:p>
            <a:pPr lvl="0"/>
            <a:r>
              <a:rPr lang="en-US" sz="2000" dirty="0"/>
              <a:t>Narcotics and Vice Task Forces</a:t>
            </a:r>
          </a:p>
          <a:p>
            <a:pPr lvl="0"/>
            <a:r>
              <a:rPr lang="en-US" sz="2000" dirty="0"/>
              <a:t>Kansas City Crime Commission</a:t>
            </a:r>
            <a:endParaRPr lang="en-US" sz="23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81877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April 6, 2021 Election</a:t>
            </a:r>
          </a:p>
        </p:txBody>
      </p:sp>
      <p:sp>
        <p:nvSpPr>
          <p:cNvPr id="3" name="Content Placeholder 2"/>
          <p:cNvSpPr>
            <a:spLocks noGrp="1"/>
          </p:cNvSpPr>
          <p:nvPr>
            <p:ph idx="1"/>
          </p:nvPr>
        </p:nvSpPr>
        <p:spPr/>
        <p:txBody>
          <a:bodyPr/>
          <a:lstStyle/>
          <a:p>
            <a:r>
              <a:rPr lang="en-US" dirty="0"/>
              <a:t>Authorized by Ordinance No. 200854</a:t>
            </a:r>
          </a:p>
          <a:p>
            <a:pPr lvl="1"/>
            <a:r>
              <a:rPr lang="en-US" dirty="0"/>
              <a:t>To continue Kansas City’s current one-percent earnings tax for five years beginning January 1, 2022</a:t>
            </a:r>
          </a:p>
          <a:p>
            <a:r>
              <a:rPr lang="en-US" dirty="0"/>
              <a:t>If not approved:</a:t>
            </a:r>
          </a:p>
          <a:p>
            <a:pPr lvl="1"/>
            <a:r>
              <a:rPr lang="en-US" dirty="0"/>
              <a:t>Tax would be phased out over 10 years</a:t>
            </a:r>
          </a:p>
          <a:p>
            <a:pPr lvl="1"/>
            <a:r>
              <a:rPr lang="en-US" dirty="0"/>
              <a:t>City would be prohibited from enacting a new earnings tax</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18681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Options for Replacing the Earnings Tax</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22698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E-Tax Replacement Scenario #1 – Sales Tax</a:t>
            </a:r>
          </a:p>
        </p:txBody>
      </p:sp>
      <p:sp>
        <p:nvSpPr>
          <p:cNvPr id="3" name="Content Placeholder 2"/>
          <p:cNvSpPr>
            <a:spLocks noGrp="1"/>
          </p:cNvSpPr>
          <p:nvPr>
            <p:ph idx="1"/>
          </p:nvPr>
        </p:nvSpPr>
        <p:spPr/>
        <p:txBody>
          <a:bodyPr/>
          <a:lstStyle/>
          <a:p>
            <a:r>
              <a:rPr lang="en-US" dirty="0"/>
              <a:t>The earnings tax is not fully replaceable with state-authorized, but not voted, sales taxes many of which are for limited purposes.</a:t>
            </a:r>
          </a:p>
          <a:p>
            <a:r>
              <a:rPr lang="en-US" dirty="0"/>
              <a:t>Available sales tax statutory authority includes:</a:t>
            </a:r>
          </a:p>
          <a:p>
            <a:pPr lvl="1"/>
            <a:r>
              <a:rPr lang="en-US" dirty="0"/>
              <a:t>1.00% - General</a:t>
            </a:r>
          </a:p>
          <a:p>
            <a:pPr lvl="1"/>
            <a:r>
              <a:rPr lang="en-US" dirty="0"/>
              <a:t>0.25% - Capital Improvements</a:t>
            </a:r>
          </a:p>
          <a:p>
            <a:pPr lvl="1"/>
            <a:r>
              <a:rPr lang="en-US" dirty="0"/>
              <a:t>0.125% - Transportation</a:t>
            </a:r>
          </a:p>
          <a:p>
            <a:pPr lvl="1"/>
            <a:r>
              <a:rPr lang="en-US" dirty="0"/>
              <a:t>0.375% - Economic Development</a:t>
            </a:r>
          </a:p>
          <a:p>
            <a:r>
              <a:rPr lang="en-US" dirty="0"/>
              <a:t>Existing 3.25% tax rate would need to be 6.25%</a:t>
            </a:r>
          </a:p>
          <a:p>
            <a:r>
              <a:rPr lang="en-US" dirty="0"/>
              <a:t>Requires new statutory authority and local voter approval</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68454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E-Tax Replacement Scenario #2 – Property Tax</a:t>
            </a:r>
          </a:p>
        </p:txBody>
      </p:sp>
      <p:sp>
        <p:nvSpPr>
          <p:cNvPr id="3" name="Content Placeholder 2"/>
          <p:cNvSpPr>
            <a:spLocks noGrp="1"/>
          </p:cNvSpPr>
          <p:nvPr>
            <p:ph idx="1"/>
          </p:nvPr>
        </p:nvSpPr>
        <p:spPr/>
        <p:txBody>
          <a:bodyPr>
            <a:normAutofit/>
          </a:bodyPr>
          <a:lstStyle/>
          <a:p>
            <a:r>
              <a:rPr lang="en-US" dirty="0"/>
              <a:t>The earnings tax is not fully replaceable with authorized, but not levied, property taxes:</a:t>
            </a:r>
          </a:p>
          <a:p>
            <a:pPr lvl="1"/>
            <a:r>
              <a:rPr lang="en-US" dirty="0"/>
              <a:t>General purpose levy would have to be increased – but that wouldn’t be enough</a:t>
            </a:r>
          </a:p>
          <a:p>
            <a:pPr lvl="2"/>
            <a:r>
              <a:rPr lang="en-US" dirty="0"/>
              <a:t>Requires voter approval</a:t>
            </a:r>
          </a:p>
          <a:p>
            <a:pPr lvl="1"/>
            <a:r>
              <a:rPr lang="en-US" dirty="0"/>
              <a:t>Full replacement requires current levy to be nearly tripled to approximately $4.6688 per $100 of assessed valuation *</a:t>
            </a:r>
          </a:p>
          <a:p>
            <a:pPr lvl="2"/>
            <a:r>
              <a:rPr lang="en-US" dirty="0"/>
              <a:t>Requires new statutory authority and local voter approval</a:t>
            </a:r>
          </a:p>
          <a:p>
            <a:pPr lvl="2"/>
            <a:r>
              <a:rPr lang="en-US" dirty="0"/>
              <a:t>For a property owner owning automobiles with a market value of $35,000 and a home with a market value of $200,000, annual City property taxes would </a:t>
            </a:r>
            <a:r>
              <a:rPr lang="en-US" u="sng" dirty="0"/>
              <a:t>increase</a:t>
            </a:r>
            <a:r>
              <a:rPr lang="en-US" dirty="0"/>
              <a:t> by 193% or $1,526 per year</a:t>
            </a:r>
          </a:p>
        </p:txBody>
      </p:sp>
      <p:sp>
        <p:nvSpPr>
          <p:cNvPr id="5" name="Footer Placeholder 4"/>
          <p:cNvSpPr>
            <a:spLocks noGrp="1"/>
          </p:cNvSpPr>
          <p:nvPr>
            <p:ph type="ftr" sz="quarter" idx="11"/>
          </p:nvPr>
        </p:nvSpPr>
        <p:spPr/>
        <p:txBody>
          <a:bodyPr/>
          <a:lstStyle/>
          <a:p>
            <a:r>
              <a:rPr lang="en-US" dirty="0"/>
              <a:t>* Based on 2019 Levy Ordinance 190721</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75134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063262"/>
            <a:ext cx="3739279" cy="2661052"/>
          </a:xfrm>
        </p:spPr>
        <p:txBody>
          <a:bodyPr>
            <a:normAutofit/>
          </a:bodyPr>
          <a:lstStyle/>
          <a:p>
            <a:pPr algn="r"/>
            <a:r>
              <a:rPr lang="en-US" sz="4400" dirty="0">
                <a:solidFill>
                  <a:srgbClr val="FFFFFF"/>
                </a:solidFill>
              </a:rPr>
              <a:t>Potential Impacts of Earnings Tax Loss</a:t>
            </a:r>
          </a:p>
        </p:txBody>
      </p:sp>
      <p:sp>
        <p:nvSpPr>
          <p:cNvPr id="3" name="Content Placeholder 2"/>
          <p:cNvSpPr>
            <a:spLocks noGrp="1"/>
          </p:cNvSpPr>
          <p:nvPr>
            <p:ph idx="1"/>
          </p:nvPr>
        </p:nvSpPr>
        <p:spPr>
          <a:xfrm>
            <a:off x="5287995" y="661106"/>
            <a:ext cx="6257362" cy="5503101"/>
          </a:xfrm>
        </p:spPr>
        <p:txBody>
          <a:bodyPr anchor="ctr">
            <a:normAutofit/>
          </a:bodyPr>
          <a:lstStyle/>
          <a:p>
            <a:pPr>
              <a:buFont typeface="Wingdings" panose="05000000000000000000" pitchFamily="2" charset="2"/>
              <a:buChar char="§"/>
            </a:pPr>
            <a:r>
              <a:rPr lang="en-US" sz="2000" dirty="0">
                <a:solidFill>
                  <a:srgbClr val="FFFFFF"/>
                </a:solidFill>
              </a:rPr>
              <a:t>Major increases in other taxes beyond current state authorizations which are for limited purposes</a:t>
            </a:r>
          </a:p>
          <a:p>
            <a:pPr>
              <a:buFont typeface="Wingdings" panose="05000000000000000000" pitchFamily="2" charset="2"/>
              <a:buChar char="§"/>
            </a:pPr>
            <a:r>
              <a:rPr lang="en-US" sz="2000" dirty="0">
                <a:solidFill>
                  <a:srgbClr val="FFFFFF"/>
                </a:solidFill>
              </a:rPr>
              <a:t>Major reductions in core city services</a:t>
            </a:r>
          </a:p>
          <a:p>
            <a:pPr>
              <a:buFont typeface="Wingdings" panose="05000000000000000000" pitchFamily="2" charset="2"/>
              <a:buChar char="§"/>
            </a:pPr>
            <a:r>
              <a:rPr lang="en-US" sz="2000" dirty="0">
                <a:solidFill>
                  <a:srgbClr val="FFFFFF"/>
                </a:solidFill>
              </a:rPr>
              <a:t>Disrupts long-term contractual agreements</a:t>
            </a:r>
          </a:p>
          <a:p>
            <a:pPr lvl="1">
              <a:buFont typeface="Wingdings" panose="05000000000000000000" pitchFamily="2" charset="2"/>
              <a:buChar char="§"/>
            </a:pPr>
            <a:r>
              <a:rPr lang="en-US" sz="1600" dirty="0">
                <a:solidFill>
                  <a:srgbClr val="FFFFFF"/>
                </a:solidFill>
              </a:rPr>
              <a:t>Debt instruments</a:t>
            </a:r>
          </a:p>
          <a:p>
            <a:pPr lvl="1">
              <a:buFont typeface="Wingdings" panose="05000000000000000000" pitchFamily="2" charset="2"/>
              <a:buChar char="§"/>
            </a:pPr>
            <a:r>
              <a:rPr lang="en-US" sz="1600" dirty="0">
                <a:solidFill>
                  <a:srgbClr val="FFFFFF"/>
                </a:solidFill>
              </a:rPr>
              <a:t>Economic development deals</a:t>
            </a:r>
          </a:p>
          <a:p>
            <a:pPr>
              <a:buFont typeface="Wingdings" panose="05000000000000000000" pitchFamily="2" charset="2"/>
              <a:buChar char="§"/>
            </a:pPr>
            <a:r>
              <a:rPr lang="en-US" sz="2000" dirty="0">
                <a:solidFill>
                  <a:srgbClr val="FFFFFF"/>
                </a:solidFill>
              </a:rPr>
              <a:t>Increases risk profile:</a:t>
            </a:r>
          </a:p>
          <a:p>
            <a:pPr lvl="1">
              <a:buFont typeface="Wingdings" panose="05000000000000000000" pitchFamily="2" charset="2"/>
              <a:buChar char="§"/>
            </a:pPr>
            <a:r>
              <a:rPr lang="en-US" dirty="0">
                <a:solidFill>
                  <a:srgbClr val="FFFFFF"/>
                </a:solidFill>
              </a:rPr>
              <a:t>Budget</a:t>
            </a:r>
          </a:p>
          <a:p>
            <a:pPr lvl="1">
              <a:buFont typeface="Wingdings" panose="05000000000000000000" pitchFamily="2" charset="2"/>
              <a:buChar char="§"/>
            </a:pPr>
            <a:r>
              <a:rPr lang="en-US" dirty="0">
                <a:solidFill>
                  <a:srgbClr val="FFFFFF"/>
                </a:solidFill>
              </a:rPr>
              <a:t>Service Delivery</a:t>
            </a:r>
          </a:p>
          <a:p>
            <a:pPr lvl="1">
              <a:buFont typeface="Wingdings" panose="05000000000000000000" pitchFamily="2" charset="2"/>
              <a:buChar char="§"/>
            </a:pPr>
            <a:r>
              <a:rPr lang="en-US" dirty="0">
                <a:solidFill>
                  <a:srgbClr val="FFFFFF"/>
                </a:solidFill>
              </a:rPr>
              <a:t>Credit </a:t>
            </a:r>
          </a:p>
        </p:txBody>
      </p:sp>
      <p:sp>
        <p:nvSpPr>
          <p:cNvPr id="4" name="Slide Number Placeholder 3"/>
          <p:cNvSpPr>
            <a:spLocks noGrp="1"/>
          </p:cNvSpPr>
          <p:nvPr>
            <p:ph type="sldNum" sz="quarter" idx="12"/>
          </p:nvPr>
        </p:nvSpPr>
        <p:spPr>
          <a:xfrm>
            <a:off x="11281776" y="6164207"/>
            <a:ext cx="722655" cy="365760"/>
          </a:xfrm>
        </p:spPr>
        <p:txBody>
          <a:bodyPr>
            <a:normAutofit/>
          </a:bodyPr>
          <a:lstStyle/>
          <a:p>
            <a:pPr>
              <a:spcAft>
                <a:spcPts val="600"/>
              </a:spcAft>
            </a:pPr>
            <a:fld id="{4FAB73BC-B049-4115-A692-8D63A059BFB8}" type="slidenum">
              <a:rPr lang="en-US" sz="1050">
                <a:solidFill>
                  <a:srgbClr val="FFFFFF"/>
                </a:solidFill>
              </a:rPr>
              <a:pPr>
                <a:spcAft>
                  <a:spcPts val="600"/>
                </a:spcAft>
              </a:pPr>
              <a:t>17</a:t>
            </a:fld>
            <a:endParaRPr lang="en-US" sz="1050">
              <a:solidFill>
                <a:srgbClr val="FFFFFF"/>
              </a:solidFill>
            </a:endParaRPr>
          </a:p>
        </p:txBody>
      </p:sp>
    </p:spTree>
    <p:extLst>
      <p:ext uri="{BB962C8B-B14F-4D97-AF65-F5344CB8AC3E}">
        <p14:creationId xmlns:p14="http://schemas.microsoft.com/office/powerpoint/2010/main" val="82308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5" name="Picture 14">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7" name="Rectangle 16">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461844" cy="1080938"/>
          </a:xfrm>
        </p:spPr>
        <p:txBody>
          <a:bodyPr>
            <a:normAutofit/>
          </a:bodyPr>
          <a:lstStyle/>
          <a:p>
            <a:r>
              <a:rPr lang="en-US">
                <a:solidFill>
                  <a:srgbClr val="FFFFFF"/>
                </a:solidFill>
              </a:rPr>
              <a:t>Credit Rating Implications</a:t>
            </a:r>
          </a:p>
        </p:txBody>
      </p:sp>
      <p:sp>
        <p:nvSpPr>
          <p:cNvPr id="4" name="Slide Number Placeholder 3"/>
          <p:cNvSpPr>
            <a:spLocks noGrp="1"/>
          </p:cNvSpPr>
          <p:nvPr>
            <p:ph type="sldNum" sz="quarter" idx="12"/>
          </p:nvPr>
        </p:nvSpPr>
        <p:spPr>
          <a:xfrm>
            <a:off x="10385051" y="753227"/>
            <a:ext cx="1154151" cy="1090789"/>
          </a:xfrm>
        </p:spPr>
        <p:txBody>
          <a:bodyPr>
            <a:normAutofit/>
          </a:bodyPr>
          <a:lstStyle/>
          <a:p>
            <a:pPr algn="r">
              <a:spcAft>
                <a:spcPts val="600"/>
              </a:spcAft>
            </a:pPr>
            <a:fld id="{4FAB73BC-B049-4115-A692-8D63A059BFB8}" type="slidenum">
              <a:rPr lang="en-US">
                <a:solidFill>
                  <a:srgbClr val="FFFFFF"/>
                </a:solidFill>
              </a:rPr>
              <a:pPr algn="r">
                <a:spcAft>
                  <a:spcPts val="600"/>
                </a:spcAft>
              </a:pPr>
              <a:t>18</a:t>
            </a:fld>
            <a:endParaRPr lang="en-US">
              <a:solidFill>
                <a:srgbClr val="FFFFFF"/>
              </a:solidFill>
            </a:endParaRPr>
          </a:p>
        </p:txBody>
      </p:sp>
      <p:sp>
        <p:nvSpPr>
          <p:cNvPr id="3" name="Content Placeholder 2"/>
          <p:cNvSpPr>
            <a:spLocks noGrp="1"/>
          </p:cNvSpPr>
          <p:nvPr>
            <p:ph idx="1"/>
          </p:nvPr>
        </p:nvSpPr>
        <p:spPr>
          <a:xfrm>
            <a:off x="680321" y="2336873"/>
            <a:ext cx="7461844" cy="3683917"/>
          </a:xfrm>
        </p:spPr>
        <p:txBody>
          <a:bodyPr>
            <a:normAutofit/>
          </a:bodyPr>
          <a:lstStyle/>
          <a:p>
            <a:pPr>
              <a:buFont typeface="Wingdings" panose="05000000000000000000" pitchFamily="2" charset="2"/>
              <a:buChar char="§"/>
            </a:pPr>
            <a:r>
              <a:rPr lang="en-US" sz="1800" dirty="0"/>
              <a:t>Current general obligation credit ratings:</a:t>
            </a:r>
          </a:p>
          <a:p>
            <a:pPr lvl="1">
              <a:buFont typeface="Wingdings" panose="05000000000000000000" pitchFamily="2" charset="2"/>
              <a:buChar char="§"/>
            </a:pPr>
            <a:r>
              <a:rPr lang="en-US" sz="1800" dirty="0"/>
              <a:t>AA – Standard and Poor’s – stable outlook</a:t>
            </a:r>
          </a:p>
          <a:p>
            <a:pPr lvl="1">
              <a:buFont typeface="Wingdings" panose="05000000000000000000" pitchFamily="2" charset="2"/>
              <a:buChar char="§"/>
            </a:pPr>
            <a:r>
              <a:rPr lang="en-US" sz="1800" dirty="0"/>
              <a:t>Aa2 – Moody’s – stable outlook</a:t>
            </a:r>
          </a:p>
          <a:p>
            <a:pPr>
              <a:buFont typeface="Wingdings" panose="05000000000000000000" pitchFamily="2" charset="2"/>
              <a:buChar char="§"/>
            </a:pPr>
            <a:r>
              <a:rPr lang="en-US" sz="1800" dirty="0"/>
              <a:t>Possible downgrade</a:t>
            </a:r>
          </a:p>
          <a:p>
            <a:pPr lvl="1">
              <a:buFont typeface="Wingdings" panose="05000000000000000000" pitchFamily="2" charset="2"/>
              <a:buChar char="§"/>
            </a:pPr>
            <a:r>
              <a:rPr lang="en-US" sz="1400" dirty="0"/>
              <a:t>Reduced/limited access to credit</a:t>
            </a:r>
          </a:p>
          <a:p>
            <a:pPr lvl="1">
              <a:buFont typeface="Wingdings" panose="05000000000000000000" pitchFamily="2" charset="2"/>
              <a:buChar char="§"/>
            </a:pPr>
            <a:r>
              <a:rPr lang="en-US" sz="1400" dirty="0"/>
              <a:t>Increased cost of capital</a:t>
            </a:r>
          </a:p>
          <a:p>
            <a:pPr>
              <a:buFont typeface="Wingdings" panose="05000000000000000000" pitchFamily="2" charset="2"/>
              <a:buChar char="§"/>
            </a:pPr>
            <a:r>
              <a:rPr lang="en-US" sz="1800" dirty="0"/>
              <a:t>Periodic renewal requirement adds credit risk</a:t>
            </a:r>
          </a:p>
          <a:p>
            <a:pPr lvl="1">
              <a:buFont typeface="Wingdings" panose="05000000000000000000" pitchFamily="2" charset="2"/>
              <a:buChar char="§"/>
            </a:pPr>
            <a:r>
              <a:rPr lang="en-US" sz="1800" dirty="0"/>
              <a:t>State legislative priority to lengthen time between required elections from five years to ten years</a:t>
            </a:r>
          </a:p>
        </p:txBody>
      </p:sp>
    </p:spTree>
    <p:extLst>
      <p:ext uri="{BB962C8B-B14F-4D97-AF65-F5344CB8AC3E}">
        <p14:creationId xmlns:p14="http://schemas.microsoft.com/office/powerpoint/2010/main" val="11469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69849" y="1298448"/>
            <a:ext cx="6917245" cy="3255264"/>
          </a:xfrm>
        </p:spPr>
        <p:txBody>
          <a:bodyPr vert="horz" lIns="91440" tIns="45720" rIns="91440" bIns="45720" rtlCol="0" anchor="ctr">
            <a:normAutofit/>
          </a:bodyPr>
          <a:lstStyle/>
          <a:p>
            <a:pPr algn="r"/>
            <a:r>
              <a:rPr lang="en-US" sz="6000" spc="-100" dirty="0"/>
              <a:t>Questions?</a:t>
            </a:r>
          </a:p>
        </p:txBody>
      </p:sp>
      <p:sp>
        <p:nvSpPr>
          <p:cNvPr id="8" name="Slide Number Placeholder 7"/>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1557776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2" name="Rectangle 21">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777B6D-5EFE-4468-A055-62E577F09C4B}"/>
              </a:ext>
            </a:extLst>
          </p:cNvPr>
          <p:cNvSpPr>
            <a:spLocks noGrp="1"/>
          </p:cNvSpPr>
          <p:nvPr>
            <p:ph type="title"/>
          </p:nvPr>
        </p:nvSpPr>
        <p:spPr>
          <a:xfrm>
            <a:off x="680321" y="2063262"/>
            <a:ext cx="3739279" cy="2661052"/>
          </a:xfrm>
        </p:spPr>
        <p:txBody>
          <a:bodyPr>
            <a:normAutofit/>
          </a:bodyPr>
          <a:lstStyle/>
          <a:p>
            <a:pPr algn="r"/>
            <a:r>
              <a:rPr lang="en-US" sz="4400"/>
              <a:t>What is the earnings tax?</a:t>
            </a:r>
          </a:p>
        </p:txBody>
      </p:sp>
      <p:sp>
        <p:nvSpPr>
          <p:cNvPr id="7" name="Slide Number Placeholder 6">
            <a:extLst>
              <a:ext uri="{FF2B5EF4-FFF2-40B4-BE49-F238E27FC236}">
                <a16:creationId xmlns:a16="http://schemas.microsoft.com/office/drawing/2014/main" id="{270AF6DD-CF6C-44D5-801A-8C359F9DA0B5}"/>
              </a:ext>
            </a:extLst>
          </p:cNvPr>
          <p:cNvSpPr>
            <a:spLocks noGrp="1"/>
          </p:cNvSpPr>
          <p:nvPr>
            <p:ph type="sldNum" sz="quarter" idx="12"/>
          </p:nvPr>
        </p:nvSpPr>
        <p:spPr>
          <a:xfrm>
            <a:off x="11281776" y="6336872"/>
            <a:ext cx="722655" cy="365760"/>
          </a:xfrm>
        </p:spPr>
        <p:txBody>
          <a:bodyPr>
            <a:normAutofit/>
          </a:bodyPr>
          <a:lstStyle/>
          <a:p>
            <a:pPr>
              <a:spcAft>
                <a:spcPts val="600"/>
              </a:spcAft>
            </a:pPr>
            <a:fld id="{4FAB73BC-B049-4115-A692-8D63A059BFB8}" type="slidenum">
              <a:rPr lang="en-US" sz="1400">
                <a:solidFill>
                  <a:srgbClr val="FFFFFF"/>
                </a:solidFill>
              </a:rPr>
              <a:pPr>
                <a:spcAft>
                  <a:spcPts val="600"/>
                </a:spcAft>
              </a:pPr>
              <a:t>2</a:t>
            </a:fld>
            <a:endParaRPr lang="en-US" sz="1400">
              <a:solidFill>
                <a:srgbClr val="FFFFFF"/>
              </a:solidFill>
            </a:endParaRPr>
          </a:p>
        </p:txBody>
      </p:sp>
      <p:graphicFrame>
        <p:nvGraphicFramePr>
          <p:cNvPr id="10" name="Content Placeholder 7">
            <a:extLst>
              <a:ext uri="{FF2B5EF4-FFF2-40B4-BE49-F238E27FC236}">
                <a16:creationId xmlns:a16="http://schemas.microsoft.com/office/drawing/2014/main" id="{9E8C6917-953F-4690-9067-69A67F0F78A5}"/>
              </a:ext>
            </a:extLst>
          </p:cNvPr>
          <p:cNvGraphicFramePr>
            <a:graphicFrameLocks noGrp="1"/>
          </p:cNvGraphicFramePr>
          <p:nvPr>
            <p:ph idx="1"/>
            <p:extLst>
              <p:ext uri="{D42A27DB-BD31-4B8C-83A1-F6EECF244321}">
                <p14:modId xmlns:p14="http://schemas.microsoft.com/office/powerpoint/2010/main" val="252008988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62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5281127"/>
            <a:ext cx="10905066" cy="938698"/>
          </a:xfrm>
        </p:spPr>
        <p:txBody>
          <a:bodyPr>
            <a:normAutofit/>
          </a:bodyPr>
          <a:lstStyle/>
          <a:p>
            <a:pPr algn="ctr"/>
            <a:r>
              <a:rPr lang="en-US" dirty="0"/>
              <a:t>Who pays the earnings tax?</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955510184"/>
              </p:ext>
            </p:extLst>
          </p:nvPr>
        </p:nvGraphicFramePr>
        <p:xfrm>
          <a:off x="642938" y="866774"/>
          <a:ext cx="4986337" cy="3783013"/>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p:cNvSpPr>
            <a:spLocks noGrp="1"/>
          </p:cNvSpPr>
          <p:nvPr>
            <p:ph type="sldNum" sz="quarter" idx="12"/>
          </p:nvPr>
        </p:nvSpPr>
        <p:spPr/>
        <p:txBody>
          <a:bodyPr>
            <a:normAutofit/>
          </a:bodyPr>
          <a:lstStyle/>
          <a:p>
            <a:fld id="{4FAB73BC-B049-4115-A692-8D63A059BFB8}" type="slidenum">
              <a:rPr lang="en-US" smtClean="0"/>
              <a:pPr/>
              <a:t>3</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637148102"/>
              </p:ext>
            </p:extLst>
          </p:nvPr>
        </p:nvGraphicFramePr>
        <p:xfrm>
          <a:off x="6212545" y="866773"/>
          <a:ext cx="5262033" cy="3783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49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34413-3A2D-4EBC-A439-655025D8FCCE}"/>
              </a:ext>
            </a:extLst>
          </p:cNvPr>
          <p:cNvSpPr>
            <a:spLocks noGrp="1"/>
          </p:cNvSpPr>
          <p:nvPr>
            <p:ph type="title"/>
          </p:nvPr>
        </p:nvSpPr>
        <p:spPr/>
        <p:txBody>
          <a:bodyPr/>
          <a:lstStyle/>
          <a:p>
            <a:r>
              <a:rPr lang="en-US" dirty="0"/>
              <a:t>Application of the Earnings Tax</a:t>
            </a:r>
          </a:p>
        </p:txBody>
      </p:sp>
      <p:sp>
        <p:nvSpPr>
          <p:cNvPr id="6" name="Content Placeholder 5">
            <a:extLst>
              <a:ext uri="{FF2B5EF4-FFF2-40B4-BE49-F238E27FC236}">
                <a16:creationId xmlns:a16="http://schemas.microsoft.com/office/drawing/2014/main" id="{624C2902-9CE7-426C-8E8E-7E8712BDF640}"/>
              </a:ext>
            </a:extLst>
          </p:cNvPr>
          <p:cNvSpPr>
            <a:spLocks noGrp="1"/>
          </p:cNvSpPr>
          <p:nvPr>
            <p:ph sz="half" idx="1"/>
          </p:nvPr>
        </p:nvSpPr>
        <p:spPr/>
        <p:txBody>
          <a:bodyPr>
            <a:normAutofit fontScale="92500" lnSpcReduction="10000"/>
          </a:bodyPr>
          <a:lstStyle/>
          <a:p>
            <a:pPr marL="0" indent="0">
              <a:buNone/>
            </a:pPr>
            <a:r>
              <a:rPr lang="en-US" b="1" dirty="0"/>
              <a:t>What is taxable?</a:t>
            </a:r>
          </a:p>
          <a:p>
            <a:r>
              <a:rPr lang="en-US" dirty="0"/>
              <a:t>Wages and salaries of individuals who live or work in Kansas City</a:t>
            </a:r>
          </a:p>
          <a:p>
            <a:r>
              <a:rPr lang="en-US" dirty="0"/>
              <a:t>Net profits of businesses and the self-employed doing business in Kansas City</a:t>
            </a:r>
          </a:p>
          <a:p>
            <a:endParaRPr lang="en-US" dirty="0"/>
          </a:p>
        </p:txBody>
      </p:sp>
      <p:sp>
        <p:nvSpPr>
          <p:cNvPr id="7" name="Content Placeholder 6">
            <a:extLst>
              <a:ext uri="{FF2B5EF4-FFF2-40B4-BE49-F238E27FC236}">
                <a16:creationId xmlns:a16="http://schemas.microsoft.com/office/drawing/2014/main" id="{90B6EA2E-E2ED-412C-AF0D-263F66147E65}"/>
              </a:ext>
            </a:extLst>
          </p:cNvPr>
          <p:cNvSpPr>
            <a:spLocks noGrp="1"/>
          </p:cNvSpPr>
          <p:nvPr>
            <p:ph sz="half" idx="2"/>
          </p:nvPr>
        </p:nvSpPr>
        <p:spPr/>
        <p:txBody>
          <a:bodyPr>
            <a:normAutofit fontScale="92500" lnSpcReduction="10000"/>
          </a:bodyPr>
          <a:lstStyle/>
          <a:p>
            <a:pPr marL="0" indent="0">
              <a:buNone/>
            </a:pPr>
            <a:r>
              <a:rPr lang="en-US" b="1" dirty="0"/>
              <a:t>What is not taxable?</a:t>
            </a:r>
          </a:p>
          <a:p>
            <a:r>
              <a:rPr lang="en-US" dirty="0"/>
              <a:t>Dividends</a:t>
            </a:r>
          </a:p>
          <a:p>
            <a:r>
              <a:rPr lang="en-US" dirty="0"/>
              <a:t>Interest</a:t>
            </a:r>
          </a:p>
          <a:p>
            <a:r>
              <a:rPr lang="en-US" dirty="0"/>
              <a:t>Pensions, IRAs, other retirement income</a:t>
            </a:r>
          </a:p>
          <a:p>
            <a:r>
              <a:rPr lang="en-US" dirty="0"/>
              <a:t>Social security</a:t>
            </a:r>
          </a:p>
          <a:p>
            <a:r>
              <a:rPr lang="en-US" dirty="0"/>
              <a:t>Unemployment benefits</a:t>
            </a:r>
          </a:p>
          <a:p>
            <a:r>
              <a:rPr lang="en-US" dirty="0"/>
              <a:t>Workers’ compensation</a:t>
            </a:r>
          </a:p>
          <a:p>
            <a:r>
              <a:rPr lang="en-US" dirty="0"/>
              <a:t>Disability payments</a:t>
            </a:r>
          </a:p>
          <a:p>
            <a:endParaRPr lang="en-US" dirty="0"/>
          </a:p>
        </p:txBody>
      </p:sp>
      <p:sp>
        <p:nvSpPr>
          <p:cNvPr id="4" name="Slide Number Placeholder 3">
            <a:extLst>
              <a:ext uri="{FF2B5EF4-FFF2-40B4-BE49-F238E27FC236}">
                <a16:creationId xmlns:a16="http://schemas.microsoft.com/office/drawing/2014/main" id="{2D13A01F-60C4-4F6A-A794-5DA1F90BFFD9}"/>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2815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EC24-1181-4E65-8508-C29ADE5CEE54}"/>
              </a:ext>
            </a:extLst>
          </p:cNvPr>
          <p:cNvSpPr>
            <a:spLocks noGrp="1"/>
          </p:cNvSpPr>
          <p:nvPr>
            <p:ph type="title"/>
          </p:nvPr>
        </p:nvSpPr>
        <p:spPr/>
        <p:txBody>
          <a:bodyPr/>
          <a:lstStyle/>
          <a:p>
            <a:r>
              <a:rPr lang="en-US" dirty="0"/>
              <a:t>History of the Earnings Tax</a:t>
            </a:r>
          </a:p>
        </p:txBody>
      </p:sp>
      <p:sp>
        <p:nvSpPr>
          <p:cNvPr id="5" name="Slide Number Placeholder 4">
            <a:extLst>
              <a:ext uri="{FF2B5EF4-FFF2-40B4-BE49-F238E27FC236}">
                <a16:creationId xmlns:a16="http://schemas.microsoft.com/office/drawing/2014/main" id="{B1F1AD55-9441-452D-B5CC-ED985972D8FA}"/>
              </a:ext>
            </a:extLst>
          </p:cNvPr>
          <p:cNvSpPr>
            <a:spLocks noGrp="1"/>
          </p:cNvSpPr>
          <p:nvPr>
            <p:ph type="sldNum" sz="quarter" idx="12"/>
          </p:nvPr>
        </p:nvSpPr>
        <p:spPr/>
        <p:txBody>
          <a:bodyPr/>
          <a:lstStyle/>
          <a:p>
            <a:fld id="{4FAB73BC-B049-4115-A692-8D63A059BFB8}" type="slidenum">
              <a:rPr lang="en-US" smtClean="0"/>
              <a:pPr/>
              <a:t>5</a:t>
            </a:fld>
            <a:endParaRPr lang="en-US" dirty="0"/>
          </a:p>
        </p:txBody>
      </p:sp>
      <p:graphicFrame>
        <p:nvGraphicFramePr>
          <p:cNvPr id="6" name="Content Placeholder 3">
            <a:extLst>
              <a:ext uri="{FF2B5EF4-FFF2-40B4-BE49-F238E27FC236}">
                <a16:creationId xmlns:a16="http://schemas.microsoft.com/office/drawing/2014/main" id="{ADF2F594-D8ED-4021-9810-2C17426AA677}"/>
              </a:ext>
            </a:extLst>
          </p:cNvPr>
          <p:cNvGraphicFramePr>
            <a:graphicFrameLocks noGrp="1"/>
          </p:cNvGraphicFramePr>
          <p:nvPr>
            <p:ph sz="half" idx="1"/>
            <p:extLst>
              <p:ext uri="{D42A27DB-BD31-4B8C-83A1-F6EECF244321}">
                <p14:modId xmlns:p14="http://schemas.microsoft.com/office/powerpoint/2010/main" val="1376248260"/>
              </p:ext>
            </p:extLst>
          </p:nvPr>
        </p:nvGraphicFramePr>
        <p:xfrm>
          <a:off x="680321" y="2153920"/>
          <a:ext cx="9343072" cy="405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2">
            <a:extLst>
              <a:ext uri="{FF2B5EF4-FFF2-40B4-BE49-F238E27FC236}">
                <a16:creationId xmlns:a16="http://schemas.microsoft.com/office/drawing/2014/main" id="{AEFE1E5A-738F-494E-85CB-277E1345D80A}"/>
              </a:ext>
            </a:extLst>
          </p:cNvPr>
          <p:cNvSpPr>
            <a:spLocks noGrp="1"/>
          </p:cNvSpPr>
          <p:nvPr>
            <p:ph type="ftr" sz="quarter" idx="11"/>
          </p:nvPr>
        </p:nvSpPr>
        <p:spPr>
          <a:xfrm>
            <a:off x="463150" y="6104772"/>
            <a:ext cx="8395100" cy="365125"/>
          </a:xfrm>
        </p:spPr>
        <p:txBody>
          <a:bodyPr/>
          <a:lstStyle/>
          <a:p>
            <a:r>
              <a:rPr lang="en-US" sz="1200" dirty="0"/>
              <a:t>* Ballot initiative that requires an election every five years to retain the earnings tax</a:t>
            </a:r>
          </a:p>
        </p:txBody>
      </p:sp>
    </p:spTree>
    <p:extLst>
      <p:ext uri="{BB962C8B-B14F-4D97-AF65-F5344CB8AC3E}">
        <p14:creationId xmlns:p14="http://schemas.microsoft.com/office/powerpoint/2010/main" val="210571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E472F-E9B0-43BD-800E-E8A5AC6A413D}"/>
              </a:ext>
            </a:extLst>
          </p:cNvPr>
          <p:cNvSpPr>
            <a:spLocks noGrp="1"/>
          </p:cNvSpPr>
          <p:nvPr>
            <p:ph type="title"/>
          </p:nvPr>
        </p:nvSpPr>
        <p:spPr/>
        <p:txBody>
          <a:bodyPr/>
          <a:lstStyle/>
          <a:p>
            <a:r>
              <a:rPr lang="en-US" dirty="0"/>
              <a:t>Earnings Tax Rates - Comparison</a:t>
            </a:r>
          </a:p>
        </p:txBody>
      </p:sp>
      <p:sp>
        <p:nvSpPr>
          <p:cNvPr id="5" name="Slide Number Placeholder 4">
            <a:extLst>
              <a:ext uri="{FF2B5EF4-FFF2-40B4-BE49-F238E27FC236}">
                <a16:creationId xmlns:a16="http://schemas.microsoft.com/office/drawing/2014/main" id="{DC2B1254-522A-461A-8052-08FA6F08F503}"/>
              </a:ext>
            </a:extLst>
          </p:cNvPr>
          <p:cNvSpPr>
            <a:spLocks noGrp="1"/>
          </p:cNvSpPr>
          <p:nvPr>
            <p:ph type="sldNum" sz="quarter" idx="12"/>
          </p:nvPr>
        </p:nvSpPr>
        <p:spPr/>
        <p:txBody>
          <a:bodyPr/>
          <a:lstStyle/>
          <a:p>
            <a:fld id="{4FAB73BC-B049-4115-A692-8D63A059BFB8}" type="slidenum">
              <a:rPr lang="en-US" smtClean="0"/>
              <a:pPr/>
              <a:t>6</a:t>
            </a:fld>
            <a:endParaRPr lang="en-US" dirty="0"/>
          </a:p>
        </p:txBody>
      </p:sp>
      <p:graphicFrame>
        <p:nvGraphicFramePr>
          <p:cNvPr id="11" name="Content Placeholder 10">
            <a:extLst>
              <a:ext uri="{FF2B5EF4-FFF2-40B4-BE49-F238E27FC236}">
                <a16:creationId xmlns:a16="http://schemas.microsoft.com/office/drawing/2014/main" id="{BD04D642-0C95-47BC-9CF9-F3008B96E25C}"/>
              </a:ext>
            </a:extLst>
          </p:cNvPr>
          <p:cNvGraphicFramePr>
            <a:graphicFrameLocks noGrp="1"/>
          </p:cNvGraphicFramePr>
          <p:nvPr>
            <p:ph idx="1"/>
            <p:extLst>
              <p:ext uri="{D42A27DB-BD31-4B8C-83A1-F6EECF244321}">
                <p14:modId xmlns:p14="http://schemas.microsoft.com/office/powerpoint/2010/main" val="1810380810"/>
              </p:ext>
            </p:extLst>
          </p:nvPr>
        </p:nvGraphicFramePr>
        <p:xfrm>
          <a:off x="2055495" y="2308861"/>
          <a:ext cx="8081010" cy="3795913"/>
        </p:xfrm>
        <a:graphic>
          <a:graphicData uri="http://schemas.openxmlformats.org/drawingml/2006/table">
            <a:tbl>
              <a:tblPr firstRow="1">
                <a:tableStyleId>{3C2FFA5D-87B4-456A-9821-1D502468CF0F}</a:tableStyleId>
              </a:tblPr>
              <a:tblGrid>
                <a:gridCol w="2117408">
                  <a:extLst>
                    <a:ext uri="{9D8B030D-6E8A-4147-A177-3AD203B41FA5}">
                      <a16:colId xmlns:a16="http://schemas.microsoft.com/office/drawing/2014/main" val="2440384851"/>
                    </a:ext>
                  </a:extLst>
                </a:gridCol>
                <a:gridCol w="1871662">
                  <a:extLst>
                    <a:ext uri="{9D8B030D-6E8A-4147-A177-3AD203B41FA5}">
                      <a16:colId xmlns:a16="http://schemas.microsoft.com/office/drawing/2014/main" val="3319054460"/>
                    </a:ext>
                  </a:extLst>
                </a:gridCol>
                <a:gridCol w="2363154">
                  <a:extLst>
                    <a:ext uri="{9D8B030D-6E8A-4147-A177-3AD203B41FA5}">
                      <a16:colId xmlns:a16="http://schemas.microsoft.com/office/drawing/2014/main" val="3577354720"/>
                    </a:ext>
                  </a:extLst>
                </a:gridCol>
                <a:gridCol w="1728786">
                  <a:extLst>
                    <a:ext uri="{9D8B030D-6E8A-4147-A177-3AD203B41FA5}">
                      <a16:colId xmlns:a16="http://schemas.microsoft.com/office/drawing/2014/main" val="2189649101"/>
                    </a:ext>
                  </a:extLst>
                </a:gridCol>
              </a:tblGrid>
              <a:tr h="673469">
                <a:tc>
                  <a:txBody>
                    <a:bodyPr/>
                    <a:lstStyle/>
                    <a:p>
                      <a:pPr algn="ctr" rtl="0" fontAlgn="ctr"/>
                      <a:r>
                        <a:rPr lang="en-US" sz="1800" b="1" i="0" u="none" strike="noStrike" dirty="0">
                          <a:solidFill>
                            <a:srgbClr val="FFFFFF"/>
                          </a:solidFill>
                          <a:effectLst/>
                          <a:latin typeface="Trebuchet MS" panose="020B0603020202020204" pitchFamily="34" charset="0"/>
                        </a:rPr>
                        <a:t>City</a:t>
                      </a:r>
                    </a:p>
                  </a:txBody>
                  <a:tcPr marL="4763" marR="4763" marT="4763" marB="0" anchor="ctr"/>
                </a:tc>
                <a:tc>
                  <a:txBody>
                    <a:bodyPr/>
                    <a:lstStyle/>
                    <a:p>
                      <a:pPr algn="ctr" rtl="0" fontAlgn="ctr"/>
                      <a:r>
                        <a:rPr lang="en-US" sz="1800" b="1" i="0" u="none" strike="noStrike">
                          <a:solidFill>
                            <a:srgbClr val="FFFFFF"/>
                          </a:solidFill>
                          <a:effectLst/>
                          <a:latin typeface="Trebuchet MS" panose="020B0603020202020204" pitchFamily="34" charset="0"/>
                        </a:rPr>
                        <a:t>Earnings Tax Rate</a:t>
                      </a:r>
                    </a:p>
                  </a:txBody>
                  <a:tcPr marL="4763" marR="4763" marT="4763" marB="0" anchor="ctr"/>
                </a:tc>
                <a:tc>
                  <a:txBody>
                    <a:bodyPr/>
                    <a:lstStyle/>
                    <a:p>
                      <a:pPr algn="ctr" rtl="0" fontAlgn="ctr"/>
                      <a:r>
                        <a:rPr lang="en-US" sz="1800" b="1" i="0" u="none" strike="noStrike">
                          <a:solidFill>
                            <a:srgbClr val="FFFFFF"/>
                          </a:solidFill>
                          <a:effectLst/>
                          <a:latin typeface="Trebuchet MS" panose="020B0603020202020204" pitchFamily="34" charset="0"/>
                        </a:rPr>
                        <a:t>City</a:t>
                      </a:r>
                    </a:p>
                  </a:txBody>
                  <a:tcPr marL="4763" marR="4763" marT="4763" marB="0" anchor="ctr"/>
                </a:tc>
                <a:tc>
                  <a:txBody>
                    <a:bodyPr/>
                    <a:lstStyle/>
                    <a:p>
                      <a:pPr algn="ctr" rtl="0" fontAlgn="ctr"/>
                      <a:r>
                        <a:rPr lang="en-US" sz="1800" b="1" i="0" u="none" strike="noStrike">
                          <a:solidFill>
                            <a:srgbClr val="FFFFFF"/>
                          </a:solidFill>
                          <a:effectLst/>
                          <a:latin typeface="Trebuchet MS" panose="020B0603020202020204" pitchFamily="34" charset="0"/>
                        </a:rPr>
                        <a:t>Earnings Tax Rate</a:t>
                      </a:r>
                    </a:p>
                  </a:txBody>
                  <a:tcPr marL="4763" marR="4763" marT="4763" marB="0" anchor="ctr"/>
                </a:tc>
                <a:extLst>
                  <a:ext uri="{0D108BD9-81ED-4DB2-BD59-A6C34878D82A}">
                    <a16:rowId xmlns:a16="http://schemas.microsoft.com/office/drawing/2014/main" val="387733693"/>
                  </a:ext>
                </a:extLst>
              </a:tr>
              <a:tr h="642856">
                <a:tc>
                  <a:txBody>
                    <a:bodyPr/>
                    <a:lstStyle/>
                    <a:p>
                      <a:pPr algn="l" rtl="0" fontAlgn="ctr"/>
                      <a:r>
                        <a:rPr lang="en-US" sz="1600" b="0" i="0" u="none" strike="noStrike">
                          <a:solidFill>
                            <a:srgbClr val="000000"/>
                          </a:solidFill>
                          <a:effectLst/>
                          <a:latin typeface="Trebuchet MS" panose="020B0603020202020204" pitchFamily="34" charset="0"/>
                        </a:rPr>
                        <a:t>Philadelphia, PA*</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3.8712/3.5019%</a:t>
                      </a:r>
                    </a:p>
                  </a:txBody>
                  <a:tcPr marL="4763" marR="4763" marT="4763" marB="0" anchor="ctr"/>
                </a:tc>
                <a:tc>
                  <a:txBody>
                    <a:bodyPr/>
                    <a:lstStyle/>
                    <a:p>
                      <a:pPr algn="l" rtl="0" fontAlgn="ctr"/>
                      <a:r>
                        <a:rPr lang="en-US" sz="1600" b="0" i="0" u="none" strike="noStrike">
                          <a:solidFill>
                            <a:srgbClr val="000000"/>
                          </a:solidFill>
                          <a:effectLst/>
                          <a:latin typeface="Trebuchet MS" panose="020B0603020202020204" pitchFamily="34" charset="0"/>
                        </a:rPr>
                        <a:t>Portland, OR</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2.20%</a:t>
                      </a:r>
                    </a:p>
                  </a:txBody>
                  <a:tcPr marL="4763" marR="4763" marT="4763" marB="0" anchor="ctr"/>
                </a:tc>
                <a:extLst>
                  <a:ext uri="{0D108BD9-81ED-4DB2-BD59-A6C34878D82A}">
                    <a16:rowId xmlns:a16="http://schemas.microsoft.com/office/drawing/2014/main" val="596675987"/>
                  </a:ext>
                </a:extLst>
              </a:tr>
              <a:tr h="612244">
                <a:tc>
                  <a:txBody>
                    <a:bodyPr/>
                    <a:lstStyle/>
                    <a:p>
                      <a:pPr algn="l" rtl="0" fontAlgn="ctr"/>
                      <a:r>
                        <a:rPr lang="en-US" sz="1600" b="0" i="0" u="none" strike="noStrike">
                          <a:solidFill>
                            <a:srgbClr val="000000"/>
                          </a:solidFill>
                          <a:effectLst/>
                          <a:latin typeface="Trebuchet MS" panose="020B0603020202020204" pitchFamily="34" charset="0"/>
                        </a:rPr>
                        <a:t>Pittsburg, PA*</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3.00/1.00%</a:t>
                      </a:r>
                    </a:p>
                  </a:txBody>
                  <a:tcPr marL="4763" marR="4763" marT="4763" marB="0" anchor="ctr"/>
                </a:tc>
                <a:tc>
                  <a:txBody>
                    <a:bodyPr/>
                    <a:lstStyle/>
                    <a:p>
                      <a:pPr algn="l" rtl="0" fontAlgn="ctr"/>
                      <a:r>
                        <a:rPr lang="en-US" sz="1600" b="0" i="0" u="none" strike="noStrike">
                          <a:solidFill>
                            <a:srgbClr val="000000"/>
                          </a:solidFill>
                          <a:effectLst/>
                          <a:latin typeface="Trebuchet MS" panose="020B0603020202020204" pitchFamily="34" charset="0"/>
                        </a:rPr>
                        <a:t>Cleveland, OH</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2.00%</a:t>
                      </a:r>
                    </a:p>
                  </a:txBody>
                  <a:tcPr marL="4763" marR="4763" marT="4763" marB="0" anchor="ctr"/>
                </a:tc>
                <a:extLst>
                  <a:ext uri="{0D108BD9-81ED-4DB2-BD59-A6C34878D82A}">
                    <a16:rowId xmlns:a16="http://schemas.microsoft.com/office/drawing/2014/main" val="2858160321"/>
                  </a:ext>
                </a:extLst>
              </a:tr>
              <a:tr h="612244">
                <a:tc>
                  <a:txBody>
                    <a:bodyPr/>
                    <a:lstStyle/>
                    <a:p>
                      <a:pPr algn="l" rtl="0" fontAlgn="ctr"/>
                      <a:r>
                        <a:rPr lang="en-US" sz="1600" b="0" i="0" u="none" strike="noStrike">
                          <a:solidFill>
                            <a:srgbClr val="000000"/>
                          </a:solidFill>
                          <a:effectLst/>
                          <a:latin typeface="Trebuchet MS" panose="020B0603020202020204" pitchFamily="34" charset="0"/>
                        </a:rPr>
                        <a:t>Detroit, MI* </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2.4/1.2%</a:t>
                      </a:r>
                    </a:p>
                  </a:txBody>
                  <a:tcPr marL="4763" marR="4763" marT="4763" marB="0" anchor="ctr"/>
                </a:tc>
                <a:tc>
                  <a:txBody>
                    <a:bodyPr/>
                    <a:lstStyle/>
                    <a:p>
                      <a:pPr algn="l" rtl="0" fontAlgn="ctr"/>
                      <a:r>
                        <a:rPr lang="en-US" sz="1600" b="0" i="0" u="none" strike="noStrike">
                          <a:solidFill>
                            <a:srgbClr val="000000"/>
                          </a:solidFill>
                          <a:effectLst/>
                          <a:latin typeface="Trebuchet MS" panose="020B0603020202020204" pitchFamily="34" charset="0"/>
                        </a:rPr>
                        <a:t>Indianapolis, IN*</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1.77/.4425% </a:t>
                      </a:r>
                    </a:p>
                  </a:txBody>
                  <a:tcPr marL="4763" marR="4763" marT="4763" marB="0" anchor="ctr"/>
                </a:tc>
                <a:extLst>
                  <a:ext uri="{0D108BD9-81ED-4DB2-BD59-A6C34878D82A}">
                    <a16:rowId xmlns:a16="http://schemas.microsoft.com/office/drawing/2014/main" val="2768801560"/>
                  </a:ext>
                </a:extLst>
              </a:tr>
              <a:tr h="612244">
                <a:tc>
                  <a:txBody>
                    <a:bodyPr/>
                    <a:lstStyle/>
                    <a:p>
                      <a:pPr algn="l" rtl="0" fontAlgn="ctr"/>
                      <a:r>
                        <a:rPr lang="en-US" sz="1600" b="0" i="0" u="none" strike="noStrike">
                          <a:solidFill>
                            <a:srgbClr val="000000"/>
                          </a:solidFill>
                          <a:effectLst/>
                          <a:latin typeface="Trebuchet MS" panose="020B0603020202020204" pitchFamily="34" charset="0"/>
                        </a:rPr>
                        <a:t>Lexington, KY</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2.25%</a:t>
                      </a:r>
                    </a:p>
                  </a:txBody>
                  <a:tcPr marL="4763" marR="4763" marT="4763" marB="0" anchor="ctr"/>
                </a:tc>
                <a:tc>
                  <a:txBody>
                    <a:bodyPr/>
                    <a:lstStyle/>
                    <a:p>
                      <a:pPr algn="l" rtl="0" fontAlgn="ctr"/>
                      <a:r>
                        <a:rPr lang="en-US" sz="1600" b="0" i="0" u="none" strike="noStrike">
                          <a:solidFill>
                            <a:srgbClr val="000000"/>
                          </a:solidFill>
                          <a:effectLst/>
                          <a:latin typeface="Trebuchet MS" panose="020B0603020202020204" pitchFamily="34" charset="0"/>
                        </a:rPr>
                        <a:t>St. Louis, MO  </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1.00%</a:t>
                      </a:r>
                    </a:p>
                  </a:txBody>
                  <a:tcPr marL="4763" marR="4763" marT="4763" marB="0" anchor="ctr"/>
                </a:tc>
                <a:extLst>
                  <a:ext uri="{0D108BD9-81ED-4DB2-BD59-A6C34878D82A}">
                    <a16:rowId xmlns:a16="http://schemas.microsoft.com/office/drawing/2014/main" val="2383545037"/>
                  </a:ext>
                </a:extLst>
              </a:tr>
              <a:tr h="642856">
                <a:tc>
                  <a:txBody>
                    <a:bodyPr/>
                    <a:lstStyle/>
                    <a:p>
                      <a:pPr algn="l" rtl="0" fontAlgn="ctr"/>
                      <a:r>
                        <a:rPr lang="en-US" sz="1600" b="0" i="0" u="none" strike="noStrike">
                          <a:solidFill>
                            <a:srgbClr val="000000"/>
                          </a:solidFill>
                          <a:effectLst/>
                          <a:latin typeface="Trebuchet MS" panose="020B0603020202020204" pitchFamily="34" charset="0"/>
                        </a:rPr>
                        <a:t>Louisville, KY*</a:t>
                      </a:r>
                    </a:p>
                  </a:txBody>
                  <a:tcPr marL="4763" marR="4763" marT="4763" marB="0" anchor="ctr"/>
                </a:tc>
                <a:tc>
                  <a:txBody>
                    <a:bodyPr/>
                    <a:lstStyle/>
                    <a:p>
                      <a:pPr algn="ctr" rtl="0" fontAlgn="ctr"/>
                      <a:r>
                        <a:rPr lang="en-US" sz="1600" b="0" i="0" u="none" strike="noStrike">
                          <a:solidFill>
                            <a:srgbClr val="000000"/>
                          </a:solidFill>
                          <a:effectLst/>
                          <a:latin typeface="Trebuchet MS" panose="020B0603020202020204" pitchFamily="34" charset="0"/>
                        </a:rPr>
                        <a:t>2.20/1.45%</a:t>
                      </a:r>
                    </a:p>
                  </a:txBody>
                  <a:tcPr marL="4763" marR="4763" marT="4763" marB="0" anchor="ctr"/>
                </a:tc>
                <a:tc>
                  <a:txBody>
                    <a:bodyPr/>
                    <a:lstStyle/>
                    <a:p>
                      <a:pPr algn="l" rtl="0" fontAlgn="ctr"/>
                      <a:r>
                        <a:rPr lang="en-US" sz="1600" b="0" i="0" u="none" strike="noStrike">
                          <a:solidFill>
                            <a:srgbClr val="FF0000"/>
                          </a:solidFill>
                          <a:effectLst/>
                          <a:latin typeface="Trebuchet MS" panose="020B0603020202020204" pitchFamily="34" charset="0"/>
                        </a:rPr>
                        <a:t>Kansas City, MO</a:t>
                      </a:r>
                    </a:p>
                  </a:txBody>
                  <a:tcPr marL="4763" marR="4763" marT="4763" marB="0" anchor="ctr"/>
                </a:tc>
                <a:tc>
                  <a:txBody>
                    <a:bodyPr/>
                    <a:lstStyle/>
                    <a:p>
                      <a:pPr algn="ctr" rtl="0" fontAlgn="ctr"/>
                      <a:r>
                        <a:rPr lang="en-US" sz="1600" b="0" i="0" u="none" strike="noStrike" dirty="0">
                          <a:solidFill>
                            <a:srgbClr val="FF0000"/>
                          </a:solidFill>
                          <a:effectLst/>
                          <a:latin typeface="Trebuchet MS" panose="020B0603020202020204" pitchFamily="34" charset="0"/>
                        </a:rPr>
                        <a:t>1.00%</a:t>
                      </a:r>
                    </a:p>
                  </a:txBody>
                  <a:tcPr marL="4763" marR="4763" marT="4763" marB="0" anchor="ctr"/>
                </a:tc>
                <a:extLst>
                  <a:ext uri="{0D108BD9-81ED-4DB2-BD59-A6C34878D82A}">
                    <a16:rowId xmlns:a16="http://schemas.microsoft.com/office/drawing/2014/main" val="495325347"/>
                  </a:ext>
                </a:extLst>
              </a:tr>
            </a:tbl>
          </a:graphicData>
        </a:graphic>
      </p:graphicFrame>
      <p:sp>
        <p:nvSpPr>
          <p:cNvPr id="12" name="Footer Placeholder 2">
            <a:extLst>
              <a:ext uri="{FF2B5EF4-FFF2-40B4-BE49-F238E27FC236}">
                <a16:creationId xmlns:a16="http://schemas.microsoft.com/office/drawing/2014/main" id="{9BBC1504-C71D-4560-976B-16BF3DEE2810}"/>
              </a:ext>
            </a:extLst>
          </p:cNvPr>
          <p:cNvSpPr>
            <a:spLocks noGrp="1"/>
          </p:cNvSpPr>
          <p:nvPr>
            <p:ph type="ftr" sz="quarter" idx="11"/>
          </p:nvPr>
        </p:nvSpPr>
        <p:spPr>
          <a:xfrm>
            <a:off x="680321" y="6313378"/>
            <a:ext cx="6870660" cy="365125"/>
          </a:xfrm>
        </p:spPr>
        <p:txBody>
          <a:bodyPr vert="horz" lIns="91440" tIns="45720" rIns="91440" bIns="45720" rtlCol="0" anchor="ctr">
            <a:normAutofit/>
          </a:bodyPr>
          <a:lstStyle/>
          <a:p>
            <a:pPr>
              <a:spcAft>
                <a:spcPts val="600"/>
              </a:spcAft>
            </a:pPr>
            <a:r>
              <a:rPr lang="en-US" dirty="0"/>
              <a:t>*Cities with different rates for residents and non-residents.</a:t>
            </a:r>
          </a:p>
        </p:txBody>
      </p:sp>
    </p:spTree>
    <p:extLst>
      <p:ext uri="{BB962C8B-B14F-4D97-AF65-F5344CB8AC3E}">
        <p14:creationId xmlns:p14="http://schemas.microsoft.com/office/powerpoint/2010/main" val="81061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11" y="3304329"/>
            <a:ext cx="2947482" cy="1283461"/>
          </a:xfrm>
        </p:spPr>
        <p:txBody>
          <a:bodyPr vert="horz" lIns="91440" tIns="45720" rIns="91440" bIns="45720" rtlCol="0" anchor="b">
            <a:noAutofit/>
          </a:bodyPr>
          <a:lstStyle/>
          <a:p>
            <a:r>
              <a:rPr lang="en-US" spc="-100" dirty="0"/>
              <a:t>Earnings tax is the single largest revenue source in the City’s budget</a:t>
            </a:r>
          </a:p>
        </p:txBody>
      </p:sp>
      <p:sp>
        <p:nvSpPr>
          <p:cNvPr id="8" name="Slide Number Placeholder 7"/>
          <p:cNvSpPr>
            <a:spLocks noGrp="1"/>
          </p:cNvSpPr>
          <p:nvPr>
            <p:ph type="sldNum" sz="quarter" idx="12"/>
          </p:nvPr>
        </p:nvSpPr>
        <p:spPr/>
        <p:txBody>
          <a:bodyPr vert="horz" lIns="91440" tIns="45720" rIns="91440" bIns="45720" rtlCol="0">
            <a:normAutofit/>
          </a:bodyPr>
          <a:lstStyle/>
          <a:p>
            <a:pPr>
              <a:spcAft>
                <a:spcPts val="600"/>
              </a:spcAft>
            </a:pPr>
            <a:fld id="{4FAB73BC-B049-4115-A692-8D63A059BFB8}" type="slidenum">
              <a:rPr lang="en-US" smtClean="0"/>
              <a:pPr>
                <a:spcAft>
                  <a:spcPts val="600"/>
                </a:spcAft>
              </a:pPr>
              <a:t>7</a:t>
            </a:fld>
            <a:endParaRPr lang="en-US"/>
          </a:p>
        </p:txBody>
      </p:sp>
      <p:pic>
        <p:nvPicPr>
          <p:cNvPr id="15" name="Content Placeholder 14">
            <a:extLst>
              <a:ext uri="{FF2B5EF4-FFF2-40B4-BE49-F238E27FC236}">
                <a16:creationId xmlns:a16="http://schemas.microsoft.com/office/drawing/2014/main" id="{5B521879-B55A-4BEB-A7BA-3BD675EBAE6E}"/>
              </a:ext>
            </a:extLst>
          </p:cNvPr>
          <p:cNvPicPr>
            <a:picLocks noChangeAspect="1"/>
          </p:cNvPicPr>
          <p:nvPr/>
        </p:nvPicPr>
        <p:blipFill rotWithShape="1">
          <a:blip r:embed="rId2"/>
          <a:srcRect r="8877" b="1"/>
          <a:stretch/>
        </p:blipFill>
        <p:spPr>
          <a:xfrm>
            <a:off x="3778897" y="758952"/>
            <a:ext cx="7772401" cy="5330952"/>
          </a:xfrm>
          <a:prstGeom prst="rect">
            <a:avLst/>
          </a:prstGeom>
        </p:spPr>
      </p:pic>
    </p:spTree>
    <p:extLst>
      <p:ext uri="{BB962C8B-B14F-4D97-AF65-F5344CB8AC3E}">
        <p14:creationId xmlns:p14="http://schemas.microsoft.com/office/powerpoint/2010/main" val="101772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7A90-54AA-453E-A881-A3A9CD76EB32}"/>
              </a:ext>
            </a:extLst>
          </p:cNvPr>
          <p:cNvSpPr>
            <a:spLocks noGrp="1"/>
          </p:cNvSpPr>
          <p:nvPr>
            <p:ph type="title"/>
          </p:nvPr>
        </p:nvSpPr>
        <p:spPr/>
        <p:txBody>
          <a:bodyPr/>
          <a:lstStyle/>
          <a:p>
            <a:r>
              <a:rPr lang="en-US" dirty="0"/>
              <a:t>Earnings Tax</a:t>
            </a:r>
          </a:p>
        </p:txBody>
      </p:sp>
      <p:sp>
        <p:nvSpPr>
          <p:cNvPr id="3" name="Content Placeholder 2">
            <a:extLst>
              <a:ext uri="{FF2B5EF4-FFF2-40B4-BE49-F238E27FC236}">
                <a16:creationId xmlns:a16="http://schemas.microsoft.com/office/drawing/2014/main" id="{563D76E7-ED5B-48D5-9A67-E0A438CEB65F}"/>
              </a:ext>
            </a:extLst>
          </p:cNvPr>
          <p:cNvSpPr>
            <a:spLocks noGrp="1"/>
          </p:cNvSpPr>
          <p:nvPr>
            <p:ph idx="1"/>
          </p:nvPr>
        </p:nvSpPr>
        <p:spPr/>
        <p:txBody>
          <a:bodyPr>
            <a:normAutofit/>
          </a:bodyPr>
          <a:lstStyle/>
          <a:p>
            <a:r>
              <a:rPr lang="en-US" dirty="0"/>
              <a:t>No restrictions on uses of funds</a:t>
            </a:r>
          </a:p>
          <a:p>
            <a:r>
              <a:rPr lang="en-US" dirty="0"/>
              <a:t>FY 2020-21 Adopted Budget</a:t>
            </a:r>
          </a:p>
          <a:p>
            <a:pPr lvl="1"/>
            <a:r>
              <a:rPr lang="en-US" dirty="0"/>
              <a:t>Revenue estimate:  $292.3 M</a:t>
            </a:r>
          </a:p>
          <a:p>
            <a:pPr lvl="1"/>
            <a:r>
              <a:rPr lang="en-US" dirty="0"/>
              <a:t>Redirections:  7.1% </a:t>
            </a:r>
          </a:p>
          <a:p>
            <a:pPr lvl="1"/>
            <a:r>
              <a:rPr lang="en-US" dirty="0"/>
              <a:t>45% of General Fund revenues</a:t>
            </a:r>
          </a:p>
          <a:p>
            <a:pPr lvl="1"/>
            <a:r>
              <a:rPr lang="en-US" dirty="0"/>
              <a:t>Public Safety = 73% of General Fund expenditures</a:t>
            </a:r>
          </a:p>
        </p:txBody>
      </p:sp>
      <p:sp>
        <p:nvSpPr>
          <p:cNvPr id="4" name="Slide Number Placeholder 3">
            <a:extLst>
              <a:ext uri="{FF2B5EF4-FFF2-40B4-BE49-F238E27FC236}">
                <a16:creationId xmlns:a16="http://schemas.microsoft.com/office/drawing/2014/main" id="{868A51AD-A738-423C-82EB-03E73CE43614}"/>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71436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Earnings Tax - Growth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4635292"/>
              </p:ext>
            </p:extLst>
          </p:nvPr>
        </p:nvGraphicFramePr>
        <p:xfrm>
          <a:off x="681038" y="2336800"/>
          <a:ext cx="10451782" cy="410972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934959347"/>
      </p:ext>
    </p:extLst>
  </p:cSld>
  <p:clrMapOvr>
    <a:masterClrMapping/>
  </p:clrMapOvr>
</p:sld>
</file>

<file path=ppt/theme/theme1.xml><?xml version="1.0" encoding="utf-8"?>
<a:theme xmlns:a="http://schemas.openxmlformats.org/drawingml/2006/main" name="Berl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2C74066776E340B4F8DF9E0545B24D" ma:contentTypeVersion="7" ma:contentTypeDescription="Create a new document." ma:contentTypeScope="" ma:versionID="ddeec1fb72a9cc299ecddb56992aa195">
  <xsd:schema xmlns:xsd="http://www.w3.org/2001/XMLSchema" xmlns:xs="http://www.w3.org/2001/XMLSchema" xmlns:p="http://schemas.microsoft.com/office/2006/metadata/properties" xmlns:ns2="53f8fbe3-ac54-4000-97de-8f9687379807" xmlns:ns3="88d51880-1560-4caa-9810-ac4be4937c75" targetNamespace="http://schemas.microsoft.com/office/2006/metadata/properties" ma:root="true" ma:fieldsID="e8012ddbd1f4741c783f6e8e657e77c4" ns2:_="" ns3:_="">
    <xsd:import namespace="53f8fbe3-ac54-4000-97de-8f9687379807"/>
    <xsd:import namespace="88d51880-1560-4caa-9810-ac4be4937c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8fbe3-ac54-4000-97de-8f9687379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d51880-1560-4caa-9810-ac4be4937c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F246C-700F-4B67-818C-26B1826A2E8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ebdf837f-c6ce-4b37-9181-64255825624d"/>
    <ds:schemaRef ds:uri="acd9d278-3bb9-42cd-a7fc-0f4d2ade7bc6"/>
    <ds:schemaRef ds:uri="http://www.w3.org/XML/1998/namespace"/>
  </ds:schemaRefs>
</ds:datastoreItem>
</file>

<file path=customXml/itemProps2.xml><?xml version="1.0" encoding="utf-8"?>
<ds:datastoreItem xmlns:ds="http://schemas.openxmlformats.org/officeDocument/2006/customXml" ds:itemID="{04B19063-F269-4F7B-A062-6C1BA06D97C4}"/>
</file>

<file path=customXml/itemProps3.xml><?xml version="1.0" encoding="utf-8"?>
<ds:datastoreItem xmlns:ds="http://schemas.openxmlformats.org/officeDocument/2006/customXml" ds:itemID="{6EA537A5-BB4A-4462-BB24-62FFFDB02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826</Words>
  <Application>Microsoft Office PowerPoint</Application>
  <PresentationFormat>Widescreen</PresentationFormat>
  <Paragraphs>171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vt:lpstr>
      <vt:lpstr>Berlin</vt:lpstr>
      <vt:lpstr>KANSAS CITY, MISSOURI EARNINGS TAX</vt:lpstr>
      <vt:lpstr>What is the earnings tax?</vt:lpstr>
      <vt:lpstr>Who pays the earnings tax?</vt:lpstr>
      <vt:lpstr>Application of the Earnings Tax</vt:lpstr>
      <vt:lpstr>History of the Earnings Tax</vt:lpstr>
      <vt:lpstr>Earnings Tax Rates - Comparison</vt:lpstr>
      <vt:lpstr>Earnings tax is the single largest revenue source in the City’s budget</vt:lpstr>
      <vt:lpstr>Earnings Tax</vt:lpstr>
      <vt:lpstr>Earnings Tax - Growth</vt:lpstr>
      <vt:lpstr>What does the earnings tax support in Kansas City?</vt:lpstr>
      <vt:lpstr>KCMO Regional Assets</vt:lpstr>
      <vt:lpstr>KCMO Shared Services/Support</vt:lpstr>
      <vt:lpstr>April 6, 2021 Election</vt:lpstr>
      <vt:lpstr>Options for Replacing the Earnings Tax</vt:lpstr>
      <vt:lpstr>E-Tax Replacement Scenario #1 – Sales Tax</vt:lpstr>
      <vt:lpstr>E-Tax Replacement Scenario #2 – Property Tax</vt:lpstr>
      <vt:lpstr>Potential Impacts of Earnings Tax Loss</vt:lpstr>
      <vt:lpstr>Credit Rating Implications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CITY, MISSOURI EARNINGS TAX</dc:title>
  <dc:creator>Queen, Tammy L</dc:creator>
  <cp:lastModifiedBy>Queen, Tammy L</cp:lastModifiedBy>
  <cp:revision>4</cp:revision>
  <cp:lastPrinted>2021-01-13T16:08:04Z</cp:lastPrinted>
  <dcterms:created xsi:type="dcterms:W3CDTF">2021-01-12T23:07:04Z</dcterms:created>
  <dcterms:modified xsi:type="dcterms:W3CDTF">2021-01-13T16:20:01Z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0x010100F32C74066776E340B4F8DF9E0545B24D</vt:lpwstr>
  </property>
</Properties>
</file>