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3"/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PT Sans Narrow"/>
      <p:regular r:id="rId23"/>
      <p:bold r:id="rId24"/>
    </p:embeddedFont>
    <p:embeddedFont>
      <p:font typeface="Lato"/>
      <p:regular r:id="rId25"/>
      <p:bold r:id="rId26"/>
      <p:italic r:id="rId27"/>
      <p:boldItalic r:id="rId28"/>
    </p:embeddedFont>
    <p:embeddedFont>
      <p:font typeface="Lato Black"/>
      <p:bold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Lato-bold.fntdata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font" Target="fonts/Roboto-italic.fntdata"/><Relationship Id="rId34" Type="http://schemas.openxmlformats.org/officeDocument/2006/relationships/font" Target="fonts/OpenSans-boldItalic.fntdata"/><Relationship Id="rId25" Type="http://schemas.openxmlformats.org/officeDocument/2006/relationships/font" Target="fonts/Lato-regular.fntdata"/><Relationship Id="rId7" Type="http://schemas.openxmlformats.org/officeDocument/2006/relationships/slide" Target="slides/slide2.xml"/><Relationship Id="rId33" Type="http://schemas.openxmlformats.org/officeDocument/2006/relationships/font" Target="fonts/OpenSans-italic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font" Target="fonts/Roboto-bold.fntdata"/><Relationship Id="rId2" Type="http://schemas.openxmlformats.org/officeDocument/2006/relationships/presProps" Target="presProps.xml"/><Relationship Id="rId29" Type="http://schemas.openxmlformats.org/officeDocument/2006/relationships/font" Target="fonts/LatoBlack-bold.fntdata"/><Relationship Id="rId16" Type="http://schemas.openxmlformats.org/officeDocument/2006/relationships/slide" Target="slides/slide11.xml"/><Relationship Id="rId24" Type="http://schemas.openxmlformats.org/officeDocument/2006/relationships/font" Target="fonts/PTSansNarrow-bold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OpenSans-bold.fntdata"/><Relationship Id="rId37" Type="http://schemas.openxmlformats.org/officeDocument/2006/relationships/customXml" Target="../customXml/item3.xml"/><Relationship Id="rId23" Type="http://schemas.openxmlformats.org/officeDocument/2006/relationships/font" Target="fonts/PTSansNarrow-regular.fntdata"/><Relationship Id="rId28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customXml" Target="../customXml/item2.xml"/><Relationship Id="rId31" Type="http://schemas.openxmlformats.org/officeDocument/2006/relationships/font" Target="fonts/OpenSans-regular.fntdata"/><Relationship Id="rId10" Type="http://schemas.openxmlformats.org/officeDocument/2006/relationships/slide" Target="slides/slide5.xml"/><Relationship Id="rId19" Type="http://schemas.openxmlformats.org/officeDocument/2006/relationships/font" Target="fonts/Roboto-regular.fntdata"/><Relationship Id="rId22" Type="http://schemas.openxmlformats.org/officeDocument/2006/relationships/font" Target="fonts/Roboto-boldItalic.fntdata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7" Type="http://schemas.openxmlformats.org/officeDocument/2006/relationships/font" Target="fonts/Lato-italic.fntdata"/><Relationship Id="rId30" Type="http://schemas.openxmlformats.org/officeDocument/2006/relationships/font" Target="fonts/LatoBlack-boldItalic.fntdata"/><Relationship Id="rId14" Type="http://schemas.openxmlformats.org/officeDocument/2006/relationships/slide" Target="slides/slide9.xml"/><Relationship Id="rId35" Type="http://schemas.openxmlformats.org/officeDocument/2006/relationships/customXml" Target="../customXml/item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da894042d_0_10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da894042d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6d32b4f6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6d32b4f6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6d32b4f6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c6d32b4f6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6d32b4f6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6d32b4f6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497a41fd6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9497a41fd6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6d32b4f6d_0_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6d32b4f6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4a0c56371_4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4a0c56371_4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Senate sponsored by Sen. Burlison. Supported by Spire, gas companies, some trade unions, and industry advocates.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6d32b4f6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6d32b4f6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6d32b4f6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6d32b4f6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Nationwide effort by gas lobby. More information: https://www.npr.org/2021/02/22/967439914/as-cities-grapple-with-climate-change-gas-utilities-fight-to-stay-in-business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6d32b4f6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6d32b4f6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date, 4 states have passed legislation preempting cities from banning gas hookups and it is being considered by 14 others, including Missouri.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legislation is virtually identical.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6d32b4f6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6d32b4f6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Nationwide effort by gas lobby. More information: https://www.npr.org/2021/02/22/967439914/as-cities-grapple-with-climate-change-gas-utilities-fight-to-stay-in-business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6d32b4f6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6d32b4f6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Nationwide effort by gas lobby. More information: https://www.npr.org/2021/02/22/967439914/as-cities-grapple-with-climate-change-gas-utilities-fight-to-stay-in-business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6d32b4f6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d32b4f6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Nationwide effort by gas lobby. More information: https://www.npr.org/2021/02/22/967439914/as-cities-grapple-with-climate-change-gas-utilities-fight-to-stay-in-business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vement Organizing Training Style" type="title">
  <p:cSld name="TITLE">
    <p:bg>
      <p:bgPr>
        <a:solidFill>
          <a:schemeClr val="accent5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ctrTitle"/>
          </p:nvPr>
        </p:nvSpPr>
        <p:spPr>
          <a:xfrm>
            <a:off x="311708" y="17443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311700" y="3797013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C Logo_Horiz Web White.png" id="71" name="Google Shape;7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5751" y="1011974"/>
            <a:ext cx="3429372" cy="12784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81250" y="73125"/>
            <a:ext cx="3209400" cy="79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vement Organizing Training 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0" y="0"/>
            <a:ext cx="9144000" cy="10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C Logo_Horiz Web White.png" id="77" name="Google Shape;7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900" y="184164"/>
            <a:ext cx="1850437" cy="689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0" y="0"/>
            <a:ext cx="9144000" cy="10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C Logo_Horiz Web White.png" id="83" name="Google Shape;8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7900" y="184164"/>
            <a:ext cx="1850437" cy="689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534900" y="517613"/>
            <a:ext cx="8074200" cy="41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vement Organizing Style">
  <p:cSld name="SECTION_TITLE_AND_DESCRIPTION">
    <p:bg>
      <p:bgPr>
        <a:solidFill>
          <a:schemeClr val="accent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solidFill>
            <a:schemeClr val="accent1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0" name="Google Shape;90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1" name="Google Shape;91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19"/>
          <p:cNvCxnSpPr/>
          <p:nvPr/>
        </p:nvCxnSpPr>
        <p:spPr>
          <a:xfrm>
            <a:off x="-7056" y="5118861"/>
            <a:ext cx="91581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OTER OPTION 1">
  <p:cSld name="TITLE_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/>
          <p:nvPr/>
        </p:nvSpPr>
        <p:spPr>
          <a:xfrm>
            <a:off x="-15650" y="4864075"/>
            <a:ext cx="9184500" cy="29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0"/>
          <p:cNvSpPr txBox="1"/>
          <p:nvPr/>
        </p:nvSpPr>
        <p:spPr>
          <a:xfrm>
            <a:off x="194433" y="4893400"/>
            <a:ext cx="74784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MO Chapter Equity Dialogue  | Proprietary &amp; Confidential |  Page </a:t>
            </a:r>
            <a:fld id="{00000000-1234-1234-1234-123412341234}" type="slidenum"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71950" y="4931288"/>
            <a:ext cx="455231" cy="16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FOOTER">
  <p:cSld name="CUSTOM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 sz="13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0" y="0"/>
            <a:ext cx="9144000" cy="1058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None/>
              <a:defRPr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C Logo_Horiz Web White.png" id="66" name="Google Shape;66;p1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311700" y="184164"/>
            <a:ext cx="1850437" cy="68983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0" y="0"/>
            <a:ext cx="9144000" cy="10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Missouri Bills SB230 / HB488</a:t>
            </a:r>
            <a:endParaRPr/>
          </a:p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92300" y="1326925"/>
            <a:ext cx="8850600" cy="28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chemeClr val="accent2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accent2"/>
                </a:solidFill>
              </a:rPr>
              <a:t>Briefing for Kansas City Environmental Management Commission</a:t>
            </a:r>
            <a:endParaRPr i="1" sz="2200">
              <a:solidFill>
                <a:schemeClr val="accent2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chemeClr val="accent2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accent2"/>
                </a:solidFill>
              </a:rPr>
              <a:t>March 10, 2021</a:t>
            </a:r>
            <a:endParaRPr i="1" sz="1600">
              <a:solidFill>
                <a:schemeClr val="accent2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" sz="1600">
                <a:solidFill>
                  <a:schemeClr val="accent2"/>
                </a:solidFill>
              </a:rPr>
              <a:t>Billy Davies, Sierra Club Missouri Chapter</a:t>
            </a:r>
            <a:endParaRPr i="1" sz="1600">
              <a:solidFill>
                <a:schemeClr val="accent2"/>
              </a:solidFill>
            </a:endParaRPr>
          </a:p>
        </p:txBody>
      </p:sp>
      <p:sp>
        <p:nvSpPr>
          <p:cNvPr id="109" name="Google Shape;10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0" y="0"/>
            <a:ext cx="9144000" cy="10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Standing &amp; Next Steps</a:t>
            </a:r>
            <a:endParaRPr/>
          </a:p>
        </p:txBody>
      </p:sp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Both pieces of legislation have been passed out of committee. 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Senate Bill 230 passed 10-0 today.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spcBef>
                <a:spcPts val="16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House floor vote could be as early as this week. Senate floor vote not expected until after spring recess next week.</a:t>
            </a:r>
            <a:endParaRPr sz="2200"/>
          </a:p>
        </p:txBody>
      </p:sp>
      <p:sp>
        <p:nvSpPr>
          <p:cNvPr id="172" name="Google Shape;17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title"/>
          </p:nvPr>
        </p:nvSpPr>
        <p:spPr>
          <a:xfrm>
            <a:off x="0" y="0"/>
            <a:ext cx="9144000" cy="10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 </a:t>
            </a:r>
            <a:endParaRPr/>
          </a:p>
        </p:txBody>
      </p:sp>
      <p:sp>
        <p:nvSpPr>
          <p:cNvPr id="178" name="Google Shape;178;p32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bills are aimed at a problem that does not exist in Missouri.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bill could prohibit cities from making decisions about their future in a way that is responsive to the needs of their constituents, and regulatory uncertainty makes it harder for city officials to carry out their duties.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bills ignore the potential for technological advancement currently underway by having no expiration date.</a:t>
            </a:r>
            <a:endParaRPr/>
          </a:p>
        </p:txBody>
      </p:sp>
      <p:sp>
        <p:nvSpPr>
          <p:cNvPr id="179" name="Google Shape;17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>
            <p:ph type="title"/>
          </p:nvPr>
        </p:nvSpPr>
        <p:spPr>
          <a:xfrm>
            <a:off x="0" y="0"/>
            <a:ext cx="9144000" cy="10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Potential Calls to Action</a:t>
            </a:r>
            <a:endParaRPr/>
          </a:p>
        </p:txBody>
      </p:sp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Missouri city leaders, stakeholders, and residents concerned should contact their Senators and representatives, as soon as possible.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/>
              <a:t>Work with partners in business community.</a:t>
            </a:r>
            <a:endParaRPr sz="2200"/>
          </a:p>
        </p:txBody>
      </p:sp>
      <p:sp>
        <p:nvSpPr>
          <p:cNvPr id="186" name="Google Shape;18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/>
          <p:nvPr/>
        </p:nvSpPr>
        <p:spPr>
          <a:xfrm>
            <a:off x="0" y="-46950"/>
            <a:ext cx="9218400" cy="52374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4"/>
          <p:cNvSpPr txBox="1"/>
          <p:nvPr>
            <p:ph idx="4294967295" type="title"/>
          </p:nvPr>
        </p:nvSpPr>
        <p:spPr>
          <a:xfrm>
            <a:off x="649050" y="1871375"/>
            <a:ext cx="7327500" cy="9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Lato Black"/>
                <a:ea typeface="Lato Black"/>
                <a:cs typeface="Lato Black"/>
                <a:sym typeface="Lato Black"/>
              </a:rPr>
              <a:t>Thank you.</a:t>
            </a:r>
            <a:endParaRPr sz="48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Lato Black"/>
                <a:ea typeface="Lato Black"/>
                <a:cs typeface="Lato Black"/>
                <a:sym typeface="Lato Black"/>
              </a:rPr>
              <a:t>Any questions?</a:t>
            </a:r>
            <a:endParaRPr sz="48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3" name="Google Shape;193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0" y="0"/>
            <a:ext cx="9144000" cy="10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256875" y="1340650"/>
            <a:ext cx="5872500" cy="28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accent2"/>
                </a:solidFill>
              </a:rPr>
              <a:t>Agenda</a:t>
            </a:r>
            <a:endParaRPr i="1" sz="2200">
              <a:solidFill>
                <a:schemeClr val="accent2"/>
              </a:solidFill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○"/>
            </a:pPr>
            <a:r>
              <a:rPr i="1" lang="en" sz="2200">
                <a:solidFill>
                  <a:schemeClr val="accent2"/>
                </a:solidFill>
              </a:rPr>
              <a:t>Quick look at the text</a:t>
            </a:r>
            <a:endParaRPr i="1" sz="2200">
              <a:solidFill>
                <a:schemeClr val="accent2"/>
              </a:solidFill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○"/>
            </a:pPr>
            <a:r>
              <a:rPr i="1" lang="en" sz="2200">
                <a:solidFill>
                  <a:schemeClr val="accent2"/>
                </a:solidFill>
              </a:rPr>
              <a:t>Background and what these bills are about</a:t>
            </a:r>
            <a:endParaRPr i="1" sz="2200">
              <a:solidFill>
                <a:schemeClr val="accent2"/>
              </a:solidFill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○"/>
            </a:pPr>
            <a:r>
              <a:rPr i="1" lang="en" sz="2200">
                <a:solidFill>
                  <a:schemeClr val="accent2"/>
                </a:solidFill>
              </a:rPr>
              <a:t>Where legislation stands now</a:t>
            </a:r>
            <a:endParaRPr i="1" sz="2200">
              <a:solidFill>
                <a:schemeClr val="accent2"/>
              </a:solidFill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00"/>
              <a:buChar char="○"/>
            </a:pPr>
            <a:r>
              <a:rPr i="1" lang="en" sz="2200">
                <a:solidFill>
                  <a:schemeClr val="accent2"/>
                </a:solidFill>
              </a:rPr>
              <a:t>Possible next steps</a:t>
            </a:r>
            <a:endParaRPr i="1" sz="2200">
              <a:solidFill>
                <a:schemeClr val="accent2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i="1" sz="2200">
              <a:solidFill>
                <a:schemeClr val="accent2"/>
              </a:solidFill>
            </a:endParaRPr>
          </a:p>
        </p:txBody>
      </p:sp>
      <p:sp>
        <p:nvSpPr>
          <p:cNvPr id="116" name="Google Shape;11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0" y="0"/>
            <a:ext cx="9144000" cy="10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</a:t>
            </a:r>
            <a:endParaRPr/>
          </a:p>
        </p:txBody>
      </p:sp>
      <p:sp>
        <p:nvSpPr>
          <p:cNvPr id="122" name="Google Shape;12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-154575" y="1272075"/>
            <a:ext cx="8493900" cy="35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chemeClr val="accent2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Under this act, no political subdivision shall adopt an ordinance, resolution, regulation, code or policy that prohibits, or has the effect of prohibiting, the connection or reconnection of a utility service based upon the type or source of energy to be delivered to an individual customer. 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Nothing in this section shall limit the ability of a political subdivision to choose utility services for properties owned by such political subdivision.</a:t>
            </a:r>
            <a:endParaRPr i="1" sz="22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0" y="0"/>
            <a:ext cx="9144000" cy="10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</a:t>
            </a:r>
            <a:endParaRPr/>
          </a:p>
        </p:txBody>
      </p:sp>
      <p:sp>
        <p:nvSpPr>
          <p:cNvPr id="129" name="Google Shape;129;p25"/>
          <p:cNvSpPr txBox="1"/>
          <p:nvPr>
            <p:ph idx="1" type="body"/>
          </p:nvPr>
        </p:nvSpPr>
        <p:spPr>
          <a:xfrm>
            <a:off x="311700" y="1425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Under this act, no political subdivision shall adopt an ordinance, resolution, regulation, code or policy that prohibits, </a:t>
            </a:r>
            <a:r>
              <a:rPr b="1" i="1" lang="en" sz="2200">
                <a:solidFill>
                  <a:schemeClr val="dk1"/>
                </a:solidFill>
              </a:rPr>
              <a:t>or has the effect of prohibiting</a:t>
            </a:r>
            <a:r>
              <a:rPr lang="en" sz="2200">
                <a:solidFill>
                  <a:schemeClr val="dk1"/>
                </a:solidFill>
              </a:rPr>
              <a:t>, the connection or reconnection of a utility service based upon the type or source of energy to be delivered to an individual customer. </a:t>
            </a:r>
            <a:endParaRPr/>
          </a:p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0" y="0"/>
            <a:ext cx="9144000" cy="10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Background</a:t>
            </a:r>
            <a:endParaRPr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Methane a potent </a:t>
            </a:r>
            <a:r>
              <a:rPr lang="en"/>
              <a:t>greenhouse gas and </a:t>
            </a:r>
            <a:r>
              <a:rPr lang="en"/>
              <a:t>contributor to climate crisis. Increased understanding of benefits of electrification and reducing use of fossil fuels.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Climate action a ahead of and during 2020 </a:t>
            </a:r>
            <a:r>
              <a:rPr lang="en"/>
              <a:t>presidential</a:t>
            </a:r>
            <a:r>
              <a:rPr lang="en"/>
              <a:t> election and now a national priority for the President.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Cities adopting climate action plans, new building codes to reduce pollution and GHG emissions, including policies to incentivize/require building electrification.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(February, 2020) preemption legislation passed by Arizona legislature in response to efforts by City of Flagstaff to implement climate plan.</a:t>
            </a:r>
            <a:endParaRPr/>
          </a:p>
        </p:txBody>
      </p:sp>
      <p:sp>
        <p:nvSpPr>
          <p:cNvPr id="137" name="Google Shape;13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0" y="0"/>
            <a:ext cx="9144000" cy="10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618" y="1058100"/>
            <a:ext cx="6690771" cy="40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0" y="0"/>
            <a:ext cx="9144000" cy="10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of legislation</a:t>
            </a:r>
            <a:endParaRPr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“Energy choice”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" sz="2200">
                <a:solidFill>
                  <a:srgbClr val="666666"/>
                </a:solidFill>
              </a:rPr>
              <a:t>No jurisdiction in Missouri has proposed banning gas hookups</a:t>
            </a:r>
            <a:endParaRPr sz="2200">
              <a:solidFill>
                <a:srgbClr val="666666"/>
              </a:solidFill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○"/>
            </a:pPr>
            <a:r>
              <a:rPr lang="en" sz="2200">
                <a:solidFill>
                  <a:srgbClr val="666666"/>
                </a:solidFill>
              </a:rPr>
              <a:t>St. Louis</a:t>
            </a:r>
            <a:endParaRPr sz="2200">
              <a:solidFill>
                <a:srgbClr val="666666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66666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" sz="2200">
                <a:solidFill>
                  <a:srgbClr val="666666"/>
                </a:solidFill>
              </a:rPr>
              <a:t>Other States</a:t>
            </a:r>
            <a:endParaRPr sz="2200">
              <a:solidFill>
                <a:srgbClr val="666666"/>
              </a:solidFill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○"/>
            </a:pPr>
            <a:r>
              <a:rPr lang="en" sz="2200">
                <a:solidFill>
                  <a:srgbClr val="666666"/>
                </a:solidFill>
              </a:rPr>
              <a:t>California: many cities taking action to limit gas use in homes</a:t>
            </a:r>
            <a:endParaRPr sz="2200">
              <a:solidFill>
                <a:srgbClr val="666666"/>
              </a:solidFill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○"/>
            </a:pPr>
            <a:r>
              <a:rPr lang="en" sz="2200">
                <a:solidFill>
                  <a:srgbClr val="666666"/>
                </a:solidFill>
              </a:rPr>
              <a:t>Salt Lake City: offering incentives </a:t>
            </a:r>
            <a:endParaRPr sz="2200">
              <a:solidFill>
                <a:srgbClr val="666666"/>
              </a:solidFill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○"/>
            </a:pPr>
            <a:r>
              <a:rPr lang="en" sz="2200">
                <a:solidFill>
                  <a:srgbClr val="666666"/>
                </a:solidFill>
              </a:rPr>
              <a:t>Denver: trying to electrify most buildings by 2027</a:t>
            </a:r>
            <a:endParaRPr sz="2200">
              <a:solidFill>
                <a:srgbClr val="666666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66666"/>
              </a:solidFill>
            </a:endParaRPr>
          </a:p>
        </p:txBody>
      </p:sp>
      <p:sp>
        <p:nvSpPr>
          <p:cNvPr id="151" name="Google Shape;15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0" y="0"/>
            <a:ext cx="9144000" cy="10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of legislation</a:t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“Energy choice”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" sz="2200">
                <a:solidFill>
                  <a:srgbClr val="666666"/>
                </a:solidFill>
              </a:rPr>
              <a:t>No jurisdiction in Missouri has proposed banning an energy source</a:t>
            </a:r>
            <a:endParaRPr sz="2200">
              <a:solidFill>
                <a:srgbClr val="666666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66666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●"/>
            </a:pPr>
            <a:r>
              <a:rPr lang="en" sz="2200">
                <a:solidFill>
                  <a:srgbClr val="666666"/>
                </a:solidFill>
              </a:rPr>
              <a:t>Other States</a:t>
            </a:r>
            <a:endParaRPr sz="2200">
              <a:solidFill>
                <a:srgbClr val="666666"/>
              </a:solidFill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○"/>
            </a:pPr>
            <a:r>
              <a:rPr lang="en" sz="2200">
                <a:solidFill>
                  <a:srgbClr val="666666"/>
                </a:solidFill>
              </a:rPr>
              <a:t>California: many cities taking action to limit gas use in homes</a:t>
            </a:r>
            <a:endParaRPr sz="2200">
              <a:solidFill>
                <a:srgbClr val="666666"/>
              </a:solidFill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○"/>
            </a:pPr>
            <a:r>
              <a:rPr lang="en" sz="2200">
                <a:solidFill>
                  <a:srgbClr val="666666"/>
                </a:solidFill>
              </a:rPr>
              <a:t>Salt Lake City: offering incentives </a:t>
            </a:r>
            <a:endParaRPr sz="2200">
              <a:solidFill>
                <a:srgbClr val="666666"/>
              </a:solidFill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Char char="○"/>
            </a:pPr>
            <a:r>
              <a:rPr lang="en" sz="2200">
                <a:solidFill>
                  <a:srgbClr val="666666"/>
                </a:solidFill>
              </a:rPr>
              <a:t>Denver: trying to electrify most buildings by 2027</a:t>
            </a:r>
            <a:endParaRPr sz="2200">
              <a:solidFill>
                <a:srgbClr val="666666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66666"/>
              </a:solidFill>
            </a:endParaRPr>
          </a:p>
        </p:txBody>
      </p:sp>
      <p:sp>
        <p:nvSpPr>
          <p:cNvPr id="158" name="Google Shape;15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0" y="0"/>
            <a:ext cx="9144000" cy="10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Impacts (for MO or any state)</a:t>
            </a:r>
            <a:endParaRPr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311700" y="1152463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Definitely prohibited</a:t>
            </a:r>
            <a:endParaRPr sz="22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Any city/county requires all new buildings within its jurisdiction to use electric-only for heating and cooking.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?</a:t>
            </a:r>
            <a:endParaRPr sz="22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Adopting incentives for building electrification?</a:t>
            </a:r>
            <a:endParaRPr sz="22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Adopting stronger building codes aimed at safeguarding health and increasing energy efficiency?</a:t>
            </a:r>
            <a:endParaRPr sz="2200"/>
          </a:p>
          <a:p>
            <a:pPr indent="-3683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Setting a goal of reducing greenhouse gas emissions?</a:t>
            </a:r>
            <a:endParaRPr sz="22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66666"/>
              </a:solidFill>
            </a:endParaRPr>
          </a:p>
        </p:txBody>
      </p:sp>
      <p:sp>
        <p:nvSpPr>
          <p:cNvPr id="165" name="Google Shape;16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vement Organizing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2C74066776E340B4F8DF9E0545B24D" ma:contentTypeVersion="11" ma:contentTypeDescription="Create a new document." ma:contentTypeScope="" ma:versionID="71d6b8f9dd4804d5bf076e464a2c4952">
  <xsd:schema xmlns:xsd="http://www.w3.org/2001/XMLSchema" xmlns:xs="http://www.w3.org/2001/XMLSchema" xmlns:p="http://schemas.microsoft.com/office/2006/metadata/properties" xmlns:ns2="53f8fbe3-ac54-4000-97de-8f9687379807" xmlns:ns3="88d51880-1560-4caa-9810-ac4be4937c75" targetNamespace="http://schemas.microsoft.com/office/2006/metadata/properties" ma:root="true" ma:fieldsID="8592daa8b86b904faafbad2bc597c47f" ns2:_="" ns3:_="">
    <xsd:import namespace="53f8fbe3-ac54-4000-97de-8f9687379807"/>
    <xsd:import namespace="88d51880-1560-4caa-9810-ac4be4937c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8fbe3-ac54-4000-97de-8f96873798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d51880-1560-4caa-9810-ac4be4937c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DBF4DC-2F21-4131-958F-7B6EDB4DF685}"/>
</file>

<file path=customXml/itemProps2.xml><?xml version="1.0" encoding="utf-8"?>
<ds:datastoreItem xmlns:ds="http://schemas.openxmlformats.org/officeDocument/2006/customXml" ds:itemID="{B61058F1-F4DC-4535-9AEB-49BE789FAA6C}"/>
</file>

<file path=customXml/itemProps3.xml><?xml version="1.0" encoding="utf-8"?>
<ds:datastoreItem xmlns:ds="http://schemas.openxmlformats.org/officeDocument/2006/customXml" ds:itemID="{0D21ABC4-9923-410C-B08F-1301E8F93E6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0x010100F32C74066776E340B4F8DF9E0545B24D</vt:lpwstr>
  </property>
</Properties>
</file>